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2" r:id="rId6"/>
    <p:sldId id="265" r:id="rId7"/>
    <p:sldId id="266" r:id="rId8"/>
    <p:sldId id="267" r:id="rId9"/>
    <p:sldId id="268" r:id="rId10"/>
    <p:sldId id="260" r:id="rId11"/>
    <p:sldId id="269" r:id="rId12"/>
    <p:sldId id="270"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7" autoAdjust="0"/>
    <p:restoredTop sz="86473" autoAdjust="0"/>
  </p:normalViewPr>
  <p:slideViewPr>
    <p:cSldViewPr snapToGrid="0">
      <p:cViewPr varScale="1">
        <p:scale>
          <a:sx n="74" d="100"/>
          <a:sy n="74" d="100"/>
        </p:scale>
        <p:origin x="139" y="58"/>
      </p:cViewPr>
      <p:guideLst/>
    </p:cSldViewPr>
  </p:slideViewPr>
  <p:outlineViewPr>
    <p:cViewPr>
      <p:scale>
        <a:sx n="33" d="100"/>
        <a:sy n="33" d="100"/>
      </p:scale>
      <p:origin x="0" y="-518"/>
    </p:cViewPr>
  </p:outlin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obertson" userId="72a54dccf926a974" providerId="LiveId" clId="{430FFA79-90C1-4FEC-8FBC-F6770DE03644}"/>
    <pc:docChg chg="undo custSel addSld delSld modSld">
      <pc:chgData name="laura robertson" userId="72a54dccf926a974" providerId="LiveId" clId="{430FFA79-90C1-4FEC-8FBC-F6770DE03644}" dt="2025-09-15T17:14:20.362" v="5626" actId="20577"/>
      <pc:docMkLst>
        <pc:docMk/>
      </pc:docMkLst>
      <pc:sldChg chg="addSp modSp new mod modNotes">
        <pc:chgData name="laura robertson" userId="72a54dccf926a974" providerId="LiveId" clId="{430FFA79-90C1-4FEC-8FBC-F6770DE03644}" dt="2025-09-15T17:04:44.719" v="3970" actId="20577"/>
        <pc:sldMkLst>
          <pc:docMk/>
          <pc:sldMk cId="3998005432" sldId="257"/>
        </pc:sldMkLst>
        <pc:spChg chg="mod">
          <ac:chgData name="laura robertson" userId="72a54dccf926a974" providerId="LiveId" clId="{430FFA79-90C1-4FEC-8FBC-F6770DE03644}" dt="2025-09-09T20:44:13.157" v="219" actId="20577"/>
          <ac:spMkLst>
            <pc:docMk/>
            <pc:sldMk cId="3998005432" sldId="257"/>
            <ac:spMk id="2" creationId="{164CE791-33BA-2F4E-EB33-B8560E7883A0}"/>
          </ac:spMkLst>
        </pc:spChg>
        <pc:spChg chg="mod">
          <ac:chgData name="laura robertson" userId="72a54dccf926a974" providerId="LiveId" clId="{430FFA79-90C1-4FEC-8FBC-F6770DE03644}" dt="2025-09-09T22:24:50.072" v="3008" actId="20577"/>
          <ac:spMkLst>
            <pc:docMk/>
            <pc:sldMk cId="3998005432" sldId="257"/>
            <ac:spMk id="3" creationId="{2B2F5C9C-0108-398B-E2A2-133163B00D38}"/>
          </ac:spMkLst>
        </pc:spChg>
        <pc:picChg chg="add mod">
          <ac:chgData name="laura robertson" userId="72a54dccf926a974" providerId="LiveId" clId="{430FFA79-90C1-4FEC-8FBC-F6770DE03644}" dt="2025-09-09T20:41:58.222" v="1"/>
          <ac:picMkLst>
            <pc:docMk/>
            <pc:sldMk cId="3998005432" sldId="257"/>
            <ac:picMk id="4" creationId="{514C3630-45A1-3E1E-2431-6D8A5AF2F080}"/>
          </ac:picMkLst>
        </pc:picChg>
      </pc:sldChg>
      <pc:sldChg chg="addSp modSp add mod modNotes">
        <pc:chgData name="laura robertson" userId="72a54dccf926a974" providerId="LiveId" clId="{430FFA79-90C1-4FEC-8FBC-F6770DE03644}" dt="2025-09-15T17:09:34.098" v="4795" actId="5793"/>
        <pc:sldMkLst>
          <pc:docMk/>
          <pc:sldMk cId="1965694072" sldId="258"/>
        </pc:sldMkLst>
        <pc:spChg chg="mod">
          <ac:chgData name="laura robertson" userId="72a54dccf926a974" providerId="LiveId" clId="{430FFA79-90C1-4FEC-8FBC-F6770DE03644}" dt="2025-09-09T20:51:09.864" v="841" actId="20577"/>
          <ac:spMkLst>
            <pc:docMk/>
            <pc:sldMk cId="1965694072" sldId="258"/>
            <ac:spMk id="2" creationId="{9639D41C-2436-A1BD-562F-6F69676EA0B2}"/>
          </ac:spMkLst>
        </pc:spChg>
        <pc:spChg chg="mod">
          <ac:chgData name="laura robertson" userId="72a54dccf926a974" providerId="LiveId" clId="{430FFA79-90C1-4FEC-8FBC-F6770DE03644}" dt="2025-09-09T20:59:45.659" v="1025" actId="20577"/>
          <ac:spMkLst>
            <pc:docMk/>
            <pc:sldMk cId="1965694072" sldId="258"/>
            <ac:spMk id="3" creationId="{6D1A7F77-03EA-93FC-9420-1DF3256CD6F5}"/>
          </ac:spMkLst>
        </pc:spChg>
        <pc:graphicFrameChg chg="add mod">
          <ac:chgData name="laura robertson" userId="72a54dccf926a974" providerId="LiveId" clId="{430FFA79-90C1-4FEC-8FBC-F6770DE03644}" dt="2025-09-09T22:39:37.634" v="3045" actId="1076"/>
          <ac:graphicFrameMkLst>
            <pc:docMk/>
            <pc:sldMk cId="1965694072" sldId="258"/>
            <ac:graphicFrameMk id="5" creationId="{538BB07E-DEB9-D66E-DDCD-E7A029EEAF75}"/>
          </ac:graphicFrameMkLst>
        </pc:graphicFrameChg>
      </pc:sldChg>
      <pc:sldChg chg="modSp add del mod">
        <pc:chgData name="laura robertson" userId="72a54dccf926a974" providerId="LiveId" clId="{430FFA79-90C1-4FEC-8FBC-F6770DE03644}" dt="2025-09-09T21:00:38.467" v="1033" actId="2890"/>
        <pc:sldMkLst>
          <pc:docMk/>
          <pc:sldMk cId="2218085494" sldId="259"/>
        </pc:sldMkLst>
      </pc:sldChg>
      <pc:sldChg chg="addSp delSp modSp new mod modNotes">
        <pc:chgData name="laura robertson" userId="72a54dccf926a974" providerId="LiveId" clId="{430FFA79-90C1-4FEC-8FBC-F6770DE03644}" dt="2025-09-15T17:10:02.798" v="4885" actId="20577"/>
        <pc:sldMkLst>
          <pc:docMk/>
          <pc:sldMk cId="2907493534" sldId="259"/>
        </pc:sldMkLst>
        <pc:spChg chg="mod">
          <ac:chgData name="laura robertson" userId="72a54dccf926a974" providerId="LiveId" clId="{430FFA79-90C1-4FEC-8FBC-F6770DE03644}" dt="2025-09-09T21:03:59.636" v="1100" actId="20577"/>
          <ac:spMkLst>
            <pc:docMk/>
            <pc:sldMk cId="2907493534" sldId="259"/>
            <ac:spMk id="2" creationId="{DAE932E7-3C69-6853-A282-05DF6DBE5B6B}"/>
          </ac:spMkLst>
        </pc:spChg>
        <pc:spChg chg="mod">
          <ac:chgData name="laura robertson" userId="72a54dccf926a974" providerId="LiveId" clId="{430FFA79-90C1-4FEC-8FBC-F6770DE03644}" dt="2025-09-09T21:08:04.243" v="1134" actId="5793"/>
          <ac:spMkLst>
            <pc:docMk/>
            <pc:sldMk cId="2907493534" sldId="259"/>
            <ac:spMk id="3" creationId="{8781B718-73DB-0A36-D904-B629BDFF70DD}"/>
          </ac:spMkLst>
        </pc:spChg>
        <pc:picChg chg="add mod">
          <ac:chgData name="laura robertson" userId="72a54dccf926a974" providerId="LiveId" clId="{430FFA79-90C1-4FEC-8FBC-F6770DE03644}" dt="2025-09-09T21:00:52.024" v="1035"/>
          <ac:picMkLst>
            <pc:docMk/>
            <pc:sldMk cId="2907493534" sldId="259"/>
            <ac:picMk id="4" creationId="{CE924520-CDE9-6245-2127-AA8E970CE393}"/>
          </ac:picMkLst>
        </pc:picChg>
        <pc:picChg chg="add mod">
          <ac:chgData name="laura robertson" userId="72a54dccf926a974" providerId="LiveId" clId="{430FFA79-90C1-4FEC-8FBC-F6770DE03644}" dt="2025-09-09T21:11:41.080" v="1233" actId="1076"/>
          <ac:picMkLst>
            <pc:docMk/>
            <pc:sldMk cId="2907493534" sldId="259"/>
            <ac:picMk id="8" creationId="{7447156F-78F0-A9FF-7DB2-53FC228C57B4}"/>
          </ac:picMkLst>
        </pc:picChg>
      </pc:sldChg>
      <pc:sldChg chg="delSp modSp add mod">
        <pc:chgData name="laura robertson" userId="72a54dccf926a974" providerId="LiveId" clId="{430FFA79-90C1-4FEC-8FBC-F6770DE03644}" dt="2025-09-09T21:48:38.789" v="2600" actId="27636"/>
        <pc:sldMkLst>
          <pc:docMk/>
          <pc:sldMk cId="4005801532" sldId="260"/>
        </pc:sldMkLst>
        <pc:spChg chg="mod">
          <ac:chgData name="laura robertson" userId="72a54dccf926a974" providerId="LiveId" clId="{430FFA79-90C1-4FEC-8FBC-F6770DE03644}" dt="2025-09-09T21:42:57.899" v="1890" actId="5793"/>
          <ac:spMkLst>
            <pc:docMk/>
            <pc:sldMk cId="4005801532" sldId="260"/>
            <ac:spMk id="2" creationId="{583D8A58-5E49-228E-3FEA-35C1AA88B9EF}"/>
          </ac:spMkLst>
        </pc:spChg>
        <pc:spChg chg="mod">
          <ac:chgData name="laura robertson" userId="72a54dccf926a974" providerId="LiveId" clId="{430FFA79-90C1-4FEC-8FBC-F6770DE03644}" dt="2025-09-09T21:48:38.789" v="2600" actId="27636"/>
          <ac:spMkLst>
            <pc:docMk/>
            <pc:sldMk cId="4005801532" sldId="260"/>
            <ac:spMk id="3" creationId="{055A5FDC-8C96-27A0-8F45-84FAE9DE5089}"/>
          </ac:spMkLst>
        </pc:spChg>
      </pc:sldChg>
      <pc:sldChg chg="addSp delSp modSp add del mod">
        <pc:chgData name="laura robertson" userId="72a54dccf926a974" providerId="LiveId" clId="{430FFA79-90C1-4FEC-8FBC-F6770DE03644}" dt="2025-09-09T22:04:43.569" v="2793" actId="2696"/>
        <pc:sldMkLst>
          <pc:docMk/>
          <pc:sldMk cId="1403166399" sldId="261"/>
        </pc:sldMkLst>
      </pc:sldChg>
      <pc:sldChg chg="addSp delSp modSp add mod modNotes">
        <pc:chgData name="laura robertson" userId="72a54dccf926a974" providerId="LiveId" clId="{430FFA79-90C1-4FEC-8FBC-F6770DE03644}" dt="2025-09-15T17:10:59.425" v="4997" actId="20577"/>
        <pc:sldMkLst>
          <pc:docMk/>
          <pc:sldMk cId="2326284969" sldId="262"/>
        </pc:sldMkLst>
        <pc:spChg chg="mod">
          <ac:chgData name="laura robertson" userId="72a54dccf926a974" providerId="LiveId" clId="{430FFA79-90C1-4FEC-8FBC-F6770DE03644}" dt="2025-09-09T21:22:44.193" v="1523" actId="20577"/>
          <ac:spMkLst>
            <pc:docMk/>
            <pc:sldMk cId="2326284969" sldId="262"/>
            <ac:spMk id="2" creationId="{AAA84D3F-A542-F7D1-0EFE-C3906E2F51F0}"/>
          </ac:spMkLst>
        </pc:spChg>
        <pc:picChg chg="ord">
          <ac:chgData name="laura robertson" userId="72a54dccf926a974" providerId="LiveId" clId="{430FFA79-90C1-4FEC-8FBC-F6770DE03644}" dt="2025-09-09T21:31:30.467" v="1635" actId="167"/>
          <ac:picMkLst>
            <pc:docMk/>
            <pc:sldMk cId="2326284969" sldId="262"/>
            <ac:picMk id="4" creationId="{7900A5B6-0D7E-C004-9623-7021FB1A1D01}"/>
          </ac:picMkLst>
        </pc:picChg>
        <pc:picChg chg="add mod">
          <ac:chgData name="laura robertson" userId="72a54dccf926a974" providerId="LiveId" clId="{430FFA79-90C1-4FEC-8FBC-F6770DE03644}" dt="2025-09-09T21:22:56.430" v="1530" actId="1076"/>
          <ac:picMkLst>
            <pc:docMk/>
            <pc:sldMk cId="2326284969" sldId="262"/>
            <ac:picMk id="7" creationId="{A67BA4E0-88BB-862A-D5C8-106DA11DFA5D}"/>
          </ac:picMkLst>
        </pc:picChg>
      </pc:sldChg>
      <pc:sldChg chg="modSp add del mod">
        <pc:chgData name="laura robertson" userId="72a54dccf926a974" providerId="LiveId" clId="{430FFA79-90C1-4FEC-8FBC-F6770DE03644}" dt="2025-09-09T21:17:26.116" v="1439" actId="2696"/>
        <pc:sldMkLst>
          <pc:docMk/>
          <pc:sldMk cId="11645656" sldId="263"/>
        </pc:sldMkLst>
      </pc:sldChg>
      <pc:sldChg chg="addSp delSp modSp new del mod">
        <pc:chgData name="laura robertson" userId="72a54dccf926a974" providerId="LiveId" clId="{430FFA79-90C1-4FEC-8FBC-F6770DE03644}" dt="2025-09-09T21:42:45.966" v="1871" actId="2696"/>
        <pc:sldMkLst>
          <pc:docMk/>
          <pc:sldMk cId="1151722412" sldId="264"/>
        </pc:sldMkLst>
      </pc:sldChg>
      <pc:sldChg chg="addSp delSp modSp add mod modNotes">
        <pc:chgData name="laura robertson" userId="72a54dccf926a974" providerId="LiveId" clId="{430FFA79-90C1-4FEC-8FBC-F6770DE03644}" dt="2025-09-15T17:13:35.361" v="5487" actId="20577"/>
        <pc:sldMkLst>
          <pc:docMk/>
          <pc:sldMk cId="912229877" sldId="265"/>
        </pc:sldMkLst>
        <pc:spChg chg="mod">
          <ac:chgData name="laura robertson" userId="72a54dccf926a974" providerId="LiveId" clId="{430FFA79-90C1-4FEC-8FBC-F6770DE03644}" dt="2025-09-09T21:31:51.137" v="1652" actId="20577"/>
          <ac:spMkLst>
            <pc:docMk/>
            <pc:sldMk cId="912229877" sldId="265"/>
            <ac:spMk id="2" creationId="{2A977293-AA16-01A6-E2D9-7BBCAEEC832F}"/>
          </ac:spMkLst>
        </pc:spChg>
        <pc:picChg chg="ord">
          <ac:chgData name="laura robertson" userId="72a54dccf926a974" providerId="LiveId" clId="{430FFA79-90C1-4FEC-8FBC-F6770DE03644}" dt="2025-09-09T21:31:37.205" v="1636" actId="167"/>
          <ac:picMkLst>
            <pc:docMk/>
            <pc:sldMk cId="912229877" sldId="265"/>
            <ac:picMk id="4" creationId="{13DB460C-05E8-4F86-4DAA-664B328EFB23}"/>
          </ac:picMkLst>
        </pc:picChg>
        <pc:picChg chg="add mod">
          <ac:chgData name="laura robertson" userId="72a54dccf926a974" providerId="LiveId" clId="{430FFA79-90C1-4FEC-8FBC-F6770DE03644}" dt="2025-09-09T21:32:05.143" v="1659" actId="1076"/>
          <ac:picMkLst>
            <pc:docMk/>
            <pc:sldMk cId="912229877" sldId="265"/>
            <ac:picMk id="5" creationId="{68CD5184-AF38-7FAD-A9F9-43DF61B62A8A}"/>
          </ac:picMkLst>
        </pc:picChg>
      </pc:sldChg>
      <pc:sldChg chg="addSp delSp modSp add mod modNotes">
        <pc:chgData name="laura robertson" userId="72a54dccf926a974" providerId="LiveId" clId="{430FFA79-90C1-4FEC-8FBC-F6770DE03644}" dt="2025-09-15T17:14:20.362" v="5626" actId="20577"/>
        <pc:sldMkLst>
          <pc:docMk/>
          <pc:sldMk cId="4187923849" sldId="266"/>
        </pc:sldMkLst>
        <pc:spChg chg="mod">
          <ac:chgData name="laura robertson" userId="72a54dccf926a974" providerId="LiveId" clId="{430FFA79-90C1-4FEC-8FBC-F6770DE03644}" dt="2025-09-09T21:33:27.857" v="1720" actId="27636"/>
          <ac:spMkLst>
            <pc:docMk/>
            <pc:sldMk cId="4187923849" sldId="266"/>
            <ac:spMk id="2" creationId="{F9B116F6-336C-E91B-A355-FFBBDA1F4279}"/>
          </ac:spMkLst>
        </pc:spChg>
        <pc:picChg chg="add mod">
          <ac:chgData name="laura robertson" userId="72a54dccf926a974" providerId="LiveId" clId="{430FFA79-90C1-4FEC-8FBC-F6770DE03644}" dt="2025-09-09T21:35:14.778" v="1723" actId="1076"/>
          <ac:picMkLst>
            <pc:docMk/>
            <pc:sldMk cId="4187923849" sldId="266"/>
            <ac:picMk id="7" creationId="{54FC18E0-F326-B51E-5BA4-0EF19F412749}"/>
          </ac:picMkLst>
        </pc:picChg>
      </pc:sldChg>
      <pc:sldChg chg="addSp delSp modSp add mod">
        <pc:chgData name="laura robertson" userId="72a54dccf926a974" providerId="LiveId" clId="{430FFA79-90C1-4FEC-8FBC-F6770DE03644}" dt="2025-09-09T21:37:24.428" v="1760" actId="1076"/>
        <pc:sldMkLst>
          <pc:docMk/>
          <pc:sldMk cId="61823424" sldId="267"/>
        </pc:sldMkLst>
        <pc:spChg chg="mod">
          <ac:chgData name="laura robertson" userId="72a54dccf926a974" providerId="LiveId" clId="{430FFA79-90C1-4FEC-8FBC-F6770DE03644}" dt="2025-09-09T21:36:16.676" v="1756" actId="20577"/>
          <ac:spMkLst>
            <pc:docMk/>
            <pc:sldMk cId="61823424" sldId="267"/>
            <ac:spMk id="2" creationId="{9BAC100A-D63D-26BF-18A8-BAE592BA2EFF}"/>
          </ac:spMkLst>
        </pc:spChg>
        <pc:picChg chg="add mod">
          <ac:chgData name="laura robertson" userId="72a54dccf926a974" providerId="LiveId" clId="{430FFA79-90C1-4FEC-8FBC-F6770DE03644}" dt="2025-09-09T21:37:24.428" v="1760" actId="1076"/>
          <ac:picMkLst>
            <pc:docMk/>
            <pc:sldMk cId="61823424" sldId="267"/>
            <ac:picMk id="6" creationId="{1A4D6621-3E7A-15AD-4796-E74B78B856CE}"/>
          </ac:picMkLst>
        </pc:picChg>
      </pc:sldChg>
      <pc:sldChg chg="addSp delSp modSp add mod">
        <pc:chgData name="laura robertson" userId="72a54dccf926a974" providerId="LiveId" clId="{430FFA79-90C1-4FEC-8FBC-F6770DE03644}" dt="2025-09-09T22:27:15.246" v="3043" actId="1036"/>
        <pc:sldMkLst>
          <pc:docMk/>
          <pc:sldMk cId="605141061" sldId="268"/>
        </pc:sldMkLst>
        <pc:spChg chg="mod">
          <ac:chgData name="laura robertson" userId="72a54dccf926a974" providerId="LiveId" clId="{430FFA79-90C1-4FEC-8FBC-F6770DE03644}" dt="2025-09-09T21:39:10.279" v="1860" actId="20577"/>
          <ac:spMkLst>
            <pc:docMk/>
            <pc:sldMk cId="605141061" sldId="268"/>
            <ac:spMk id="2" creationId="{E71204F6-E3D6-EDB0-C13A-5BE22259FE18}"/>
          </ac:spMkLst>
        </pc:spChg>
        <pc:picChg chg="add mod">
          <ac:chgData name="laura robertson" userId="72a54dccf926a974" providerId="LiveId" clId="{430FFA79-90C1-4FEC-8FBC-F6770DE03644}" dt="2025-09-09T22:27:04.159" v="3014" actId="1076"/>
          <ac:picMkLst>
            <pc:docMk/>
            <pc:sldMk cId="605141061" sldId="268"/>
            <ac:picMk id="7" creationId="{203C16B6-8B87-EC36-CFD1-AF271912A700}"/>
          </ac:picMkLst>
        </pc:picChg>
        <pc:picChg chg="add mod">
          <ac:chgData name="laura robertson" userId="72a54dccf926a974" providerId="LiveId" clId="{430FFA79-90C1-4FEC-8FBC-F6770DE03644}" dt="2025-09-09T22:27:15.246" v="3043" actId="1036"/>
          <ac:picMkLst>
            <pc:docMk/>
            <pc:sldMk cId="605141061" sldId="268"/>
            <ac:picMk id="9" creationId="{19C03EB4-B186-C6E1-ED5B-3D1C40F9A99C}"/>
          </ac:picMkLst>
        </pc:picChg>
      </pc:sldChg>
      <pc:sldChg chg="modSp add mod">
        <pc:chgData name="laura robertson" userId="72a54dccf926a974" providerId="LiveId" clId="{430FFA79-90C1-4FEC-8FBC-F6770DE03644}" dt="2025-09-09T22:24:13.271" v="2994" actId="167"/>
        <pc:sldMkLst>
          <pc:docMk/>
          <pc:sldMk cId="488148073" sldId="269"/>
        </pc:sldMkLst>
        <pc:spChg chg="mod">
          <ac:chgData name="laura robertson" userId="72a54dccf926a974" providerId="LiveId" clId="{430FFA79-90C1-4FEC-8FBC-F6770DE03644}" dt="2025-09-09T21:49:05.977" v="2656" actId="20577"/>
          <ac:spMkLst>
            <pc:docMk/>
            <pc:sldMk cId="488148073" sldId="269"/>
            <ac:spMk id="2" creationId="{586CFD27-995C-62D4-8191-8DE901FE9D4D}"/>
          </ac:spMkLst>
        </pc:spChg>
        <pc:spChg chg="mod">
          <ac:chgData name="laura robertson" userId="72a54dccf926a974" providerId="LiveId" clId="{430FFA79-90C1-4FEC-8FBC-F6770DE03644}" dt="2025-09-09T22:12:15.603" v="2953" actId="6549"/>
          <ac:spMkLst>
            <pc:docMk/>
            <pc:sldMk cId="488148073" sldId="269"/>
            <ac:spMk id="3" creationId="{4554C8C0-DC1B-9777-DF21-290385F5394E}"/>
          </ac:spMkLst>
        </pc:spChg>
        <pc:picChg chg="ord">
          <ac:chgData name="laura robertson" userId="72a54dccf926a974" providerId="LiveId" clId="{430FFA79-90C1-4FEC-8FBC-F6770DE03644}" dt="2025-09-09T22:24:13.271" v="2994" actId="167"/>
          <ac:picMkLst>
            <pc:docMk/>
            <pc:sldMk cId="488148073" sldId="269"/>
            <ac:picMk id="4" creationId="{811B668A-2864-6276-6688-81C1AA56400D}"/>
          </ac:picMkLst>
        </pc:picChg>
      </pc:sldChg>
      <pc:sldChg chg="addSp delSp modSp add mod">
        <pc:chgData name="laura robertson" userId="72a54dccf926a974" providerId="LiveId" clId="{430FFA79-90C1-4FEC-8FBC-F6770DE03644}" dt="2025-09-09T22:12:43.698" v="2954" actId="167"/>
        <pc:sldMkLst>
          <pc:docMk/>
          <pc:sldMk cId="361808856" sldId="270"/>
        </pc:sldMkLst>
        <pc:picChg chg="ord">
          <ac:chgData name="laura robertson" userId="72a54dccf926a974" providerId="LiveId" clId="{430FFA79-90C1-4FEC-8FBC-F6770DE03644}" dt="2025-09-09T22:12:43.698" v="2954" actId="167"/>
          <ac:picMkLst>
            <pc:docMk/>
            <pc:sldMk cId="361808856" sldId="270"/>
            <ac:picMk id="4" creationId="{21C3B3B2-A53B-1DE6-C4BC-6158D7042FE7}"/>
          </ac:picMkLst>
        </pc:picChg>
        <pc:picChg chg="add mod">
          <ac:chgData name="laura robertson" userId="72a54dccf926a974" providerId="LiveId" clId="{430FFA79-90C1-4FEC-8FBC-F6770DE03644}" dt="2025-09-09T21:57:19.737" v="2706" actId="1076"/>
          <ac:picMkLst>
            <pc:docMk/>
            <pc:sldMk cId="361808856" sldId="270"/>
            <ac:picMk id="6" creationId="{1067AA64-9B43-F11C-F4CC-00B7128AE222}"/>
          </ac:picMkLst>
        </pc:picChg>
      </pc:sldChg>
      <pc:sldChg chg="addSp delSp modSp add del mod">
        <pc:chgData name="laura robertson" userId="72a54dccf926a974" providerId="LiveId" clId="{430FFA79-90C1-4FEC-8FBC-F6770DE03644}" dt="2025-09-09T22:26:09.834" v="3010" actId="47"/>
        <pc:sldMkLst>
          <pc:docMk/>
          <pc:sldMk cId="2259765369" sldId="271"/>
        </pc:sldMkLst>
      </pc:sldChg>
      <pc:sldChg chg="addSp delSp modSp add del mod">
        <pc:chgData name="laura robertson" userId="72a54dccf926a974" providerId="LiveId" clId="{430FFA79-90C1-4FEC-8FBC-F6770DE03644}" dt="2025-09-09T22:26:05.612" v="3009" actId="47"/>
        <pc:sldMkLst>
          <pc:docMk/>
          <pc:sldMk cId="1161361005" sldId="272"/>
        </pc:sldMkLst>
      </pc:sldChg>
      <pc:sldChg chg="addSp delSp modSp add mod">
        <pc:chgData name="laura robertson" userId="72a54dccf926a974" providerId="LiveId" clId="{430FFA79-90C1-4FEC-8FBC-F6770DE03644}" dt="2025-09-09T22:40:10.786" v="3068" actId="20577"/>
        <pc:sldMkLst>
          <pc:docMk/>
          <pc:sldMk cId="3322536679" sldId="273"/>
        </pc:sldMkLst>
        <pc:spChg chg="add mod">
          <ac:chgData name="laura robertson" userId="72a54dccf926a974" providerId="LiveId" clId="{430FFA79-90C1-4FEC-8FBC-F6770DE03644}" dt="2025-09-09T22:40:10.786" v="3068" actId="20577"/>
          <ac:spMkLst>
            <pc:docMk/>
            <pc:sldMk cId="3322536679" sldId="273"/>
            <ac:spMk id="5" creationId="{9A336AD6-A807-7B40-50A4-C1A099D9471E}"/>
          </ac:spMkLst>
        </pc:spChg>
        <pc:picChg chg="ord">
          <ac:chgData name="laura robertson" userId="72a54dccf926a974" providerId="LiveId" clId="{430FFA79-90C1-4FEC-8FBC-F6770DE03644}" dt="2025-09-09T22:13:23.647" v="2955" actId="167"/>
          <ac:picMkLst>
            <pc:docMk/>
            <pc:sldMk cId="3322536679" sldId="273"/>
            <ac:picMk id="4" creationId="{5F4E6715-14F0-98C3-37E6-D633D40B06D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Percentages</a:t>
            </a:r>
            <a:r>
              <a:rPr lang="en-CA" baseline="0" dirty="0"/>
              <a:t> of Age Cohorts in Quail Ridge</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bar"/>
        <c:grouping val="clustered"/>
        <c:varyColors val="0"/>
        <c:ser>
          <c:idx val="2"/>
          <c:order val="2"/>
          <c:spPr>
            <a:solidFill>
              <a:schemeClr val="accent3"/>
            </a:solidFill>
            <a:ln>
              <a:noFill/>
            </a:ln>
            <a:effectLst/>
          </c:spPr>
          <c:invertIfNegative val="0"/>
          <c:cat>
            <c:strRef>
              <c:f>Sheet1!$J$18:$J$28</c:f>
              <c:strCache>
                <c:ptCount val="11"/>
                <c:pt idx="0">
                  <c:v>under 20</c:v>
                </c:pt>
                <c:pt idx="1">
                  <c:v>20's</c:v>
                </c:pt>
                <c:pt idx="2">
                  <c:v>30's</c:v>
                </c:pt>
                <c:pt idx="3">
                  <c:v>40's</c:v>
                </c:pt>
                <c:pt idx="4">
                  <c:v>50's</c:v>
                </c:pt>
                <c:pt idx="5">
                  <c:v>60's</c:v>
                </c:pt>
                <c:pt idx="6">
                  <c:v>70's</c:v>
                </c:pt>
                <c:pt idx="7">
                  <c:v>80's</c:v>
                </c:pt>
                <c:pt idx="8">
                  <c:v>Age: Completely irrelevant.</c:v>
                </c:pt>
                <c:pt idx="9">
                  <c:v>Age: None of your business</c:v>
                </c:pt>
                <c:pt idx="10">
                  <c:v>NA</c:v>
                </c:pt>
              </c:strCache>
            </c:strRef>
          </c:cat>
          <c:val>
            <c:numRef>
              <c:f>Sheet1!$M$18:$M$28</c:f>
              <c:numCache>
                <c:formatCode>General</c:formatCode>
                <c:ptCount val="11"/>
                <c:pt idx="0">
                  <c:v>0.9</c:v>
                </c:pt>
                <c:pt idx="1">
                  <c:v>3.7</c:v>
                </c:pt>
                <c:pt idx="2">
                  <c:v>3.7</c:v>
                </c:pt>
                <c:pt idx="3">
                  <c:v>8.3000000000000007</c:v>
                </c:pt>
                <c:pt idx="4">
                  <c:v>6.5</c:v>
                </c:pt>
                <c:pt idx="5">
                  <c:v>22.2</c:v>
                </c:pt>
                <c:pt idx="6">
                  <c:v>34.299999999999997</c:v>
                </c:pt>
                <c:pt idx="7">
                  <c:v>3.7</c:v>
                </c:pt>
                <c:pt idx="8">
                  <c:v>0.9</c:v>
                </c:pt>
                <c:pt idx="9">
                  <c:v>0.9</c:v>
                </c:pt>
                <c:pt idx="10">
                  <c:v>15</c:v>
                </c:pt>
              </c:numCache>
            </c:numRef>
          </c:val>
          <c:extLst>
            <c:ext xmlns:c16="http://schemas.microsoft.com/office/drawing/2014/chart" uri="{C3380CC4-5D6E-409C-BE32-E72D297353CC}">
              <c16:uniqueId val="{00000000-B0B5-46F5-882E-51F95E16AF99}"/>
            </c:ext>
          </c:extLst>
        </c:ser>
        <c:dLbls>
          <c:showLegendKey val="0"/>
          <c:showVal val="0"/>
          <c:showCatName val="0"/>
          <c:showSerName val="0"/>
          <c:showPercent val="0"/>
          <c:showBubbleSize val="0"/>
        </c:dLbls>
        <c:gapWidth val="182"/>
        <c:axId val="757926015"/>
        <c:axId val="748833791"/>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Sheet1!$J$18:$J$28</c15:sqref>
                        </c15:formulaRef>
                      </c:ext>
                    </c:extLst>
                    <c:strCache>
                      <c:ptCount val="11"/>
                      <c:pt idx="0">
                        <c:v>under 20</c:v>
                      </c:pt>
                      <c:pt idx="1">
                        <c:v>20's</c:v>
                      </c:pt>
                      <c:pt idx="2">
                        <c:v>30's</c:v>
                      </c:pt>
                      <c:pt idx="3">
                        <c:v>40's</c:v>
                      </c:pt>
                      <c:pt idx="4">
                        <c:v>50's</c:v>
                      </c:pt>
                      <c:pt idx="5">
                        <c:v>60's</c:v>
                      </c:pt>
                      <c:pt idx="6">
                        <c:v>70's</c:v>
                      </c:pt>
                      <c:pt idx="7">
                        <c:v>80's</c:v>
                      </c:pt>
                      <c:pt idx="8">
                        <c:v>Age: Completely irrelevant.</c:v>
                      </c:pt>
                      <c:pt idx="9">
                        <c:v>Age: None of your business</c:v>
                      </c:pt>
                      <c:pt idx="10">
                        <c:v>NA</c:v>
                      </c:pt>
                    </c:strCache>
                  </c:strRef>
                </c:cat>
                <c:val>
                  <c:numRef>
                    <c:extLst>
                      <c:ext uri="{02D57815-91ED-43cb-92C2-25804820EDAC}">
                        <c15:formulaRef>
                          <c15:sqref>Sheet1!$K$18:$K$28</c15:sqref>
                        </c15:formulaRef>
                      </c:ext>
                    </c:extLst>
                    <c:numCache>
                      <c:formatCode>General</c:formatCode>
                      <c:ptCount val="11"/>
                    </c:numCache>
                  </c:numRef>
                </c:val>
                <c:extLst>
                  <c:ext xmlns:c16="http://schemas.microsoft.com/office/drawing/2014/chart" uri="{C3380CC4-5D6E-409C-BE32-E72D297353CC}">
                    <c16:uniqueId val="{00000001-B0B5-46F5-882E-51F95E16AF99}"/>
                  </c:ext>
                </c:extLst>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Sheet1!$J$18:$J$28</c15:sqref>
                        </c15:formulaRef>
                      </c:ext>
                    </c:extLst>
                    <c:strCache>
                      <c:ptCount val="11"/>
                      <c:pt idx="0">
                        <c:v>under 20</c:v>
                      </c:pt>
                      <c:pt idx="1">
                        <c:v>20's</c:v>
                      </c:pt>
                      <c:pt idx="2">
                        <c:v>30's</c:v>
                      </c:pt>
                      <c:pt idx="3">
                        <c:v>40's</c:v>
                      </c:pt>
                      <c:pt idx="4">
                        <c:v>50's</c:v>
                      </c:pt>
                      <c:pt idx="5">
                        <c:v>60's</c:v>
                      </c:pt>
                      <c:pt idx="6">
                        <c:v>70's</c:v>
                      </c:pt>
                      <c:pt idx="7">
                        <c:v>80's</c:v>
                      </c:pt>
                      <c:pt idx="8">
                        <c:v>Age: Completely irrelevant.</c:v>
                      </c:pt>
                      <c:pt idx="9">
                        <c:v>Age: None of your business</c:v>
                      </c:pt>
                      <c:pt idx="10">
                        <c:v>NA</c:v>
                      </c:pt>
                    </c:strCache>
                  </c:strRef>
                </c:cat>
                <c:val>
                  <c:numRef>
                    <c:extLst xmlns:c15="http://schemas.microsoft.com/office/drawing/2012/chart">
                      <c:ext xmlns:c15="http://schemas.microsoft.com/office/drawing/2012/chart" uri="{02D57815-91ED-43cb-92C2-25804820EDAC}">
                        <c15:formulaRef>
                          <c15:sqref>Sheet1!$L$18:$L$28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2-B0B5-46F5-882E-51F95E16AF99}"/>
                  </c:ext>
                </c:extLst>
              </c15:ser>
            </c15:filteredBarSeries>
          </c:ext>
        </c:extLst>
      </c:barChart>
      <c:catAx>
        <c:axId val="757926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833791"/>
        <c:crosses val="autoZero"/>
        <c:auto val="1"/>
        <c:lblAlgn val="ctr"/>
        <c:lblOffset val="100"/>
        <c:noMultiLvlLbl val="0"/>
      </c:catAx>
      <c:valAx>
        <c:axId val="748833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7926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D2FD3-734A-45FF-9B26-3A21F22FFDBD}" type="datetimeFigureOut">
              <a:rPr lang="en-CA" smtClean="0"/>
              <a:t>2025-09-15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6B484-7DFB-4D6F-A88B-45C2884F7F5B}" type="slidenum">
              <a:rPr lang="en-CA" smtClean="0"/>
              <a:t>‹#›</a:t>
            </a:fld>
            <a:endParaRPr lang="en-CA" dirty="0"/>
          </a:p>
        </p:txBody>
      </p:sp>
    </p:spTree>
    <p:extLst>
      <p:ext uri="{BB962C8B-B14F-4D97-AF65-F5344CB8AC3E}">
        <p14:creationId xmlns:p14="http://schemas.microsoft.com/office/powerpoint/2010/main" val="106898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1</a:t>
            </a:fld>
            <a:endParaRPr lang="en-CA" dirty="0"/>
          </a:p>
        </p:txBody>
      </p:sp>
    </p:spTree>
    <p:extLst>
      <p:ext uri="{BB962C8B-B14F-4D97-AF65-F5344CB8AC3E}">
        <p14:creationId xmlns:p14="http://schemas.microsoft.com/office/powerpoint/2010/main" val="246707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10</a:t>
            </a:fld>
            <a:endParaRPr lang="en-CA" dirty="0"/>
          </a:p>
        </p:txBody>
      </p:sp>
    </p:spTree>
    <p:extLst>
      <p:ext uri="{BB962C8B-B14F-4D97-AF65-F5344CB8AC3E}">
        <p14:creationId xmlns:p14="http://schemas.microsoft.com/office/powerpoint/2010/main" val="89197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that came from the community!  Gord Walker brought it forward to our Strong Neighbourhood’s lead, Mandy Pollard,</a:t>
            </a:r>
            <a:r>
              <a:rPr lang="en-US" baseline="0" dirty="0"/>
              <a:t> who in turn is discussing it with Parks and Recreation.</a:t>
            </a:r>
          </a:p>
          <a:p>
            <a:endParaRPr lang="en-US" baseline="0" dirty="0"/>
          </a:p>
          <a:p>
            <a:r>
              <a:rPr lang="en-US" baseline="0" dirty="0"/>
              <a:t>We have NO idea if this type of development is even possible.  But! It is creative and we loved that fact that someone in the community put a larger package together with this idea.</a:t>
            </a:r>
          </a:p>
          <a:p>
            <a:endParaRPr lang="en-US" baseline="0" dirty="0"/>
          </a:p>
          <a:p>
            <a:r>
              <a:rPr lang="en-US" baseline="0" dirty="0"/>
              <a:t>It is a great way to open the dialogue with Parks and Recreation.</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11</a:t>
            </a:fld>
            <a:endParaRPr lang="en-CA" dirty="0"/>
          </a:p>
        </p:txBody>
      </p:sp>
    </p:spTree>
    <p:extLst>
      <p:ext uri="{BB962C8B-B14F-4D97-AF65-F5344CB8AC3E}">
        <p14:creationId xmlns:p14="http://schemas.microsoft.com/office/powerpoint/2010/main" val="322025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Isn’t this smart!</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12</a:t>
            </a:fld>
            <a:endParaRPr lang="en-CA" dirty="0"/>
          </a:p>
        </p:txBody>
      </p:sp>
    </p:spTree>
    <p:extLst>
      <p:ext uri="{BB962C8B-B14F-4D97-AF65-F5344CB8AC3E}">
        <p14:creationId xmlns:p14="http://schemas.microsoft.com/office/powerpoint/2010/main" val="32512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13</a:t>
            </a:fld>
            <a:endParaRPr lang="en-CA" dirty="0"/>
          </a:p>
        </p:txBody>
      </p:sp>
    </p:spTree>
    <p:extLst>
      <p:ext uri="{BB962C8B-B14F-4D97-AF65-F5344CB8AC3E}">
        <p14:creationId xmlns:p14="http://schemas.microsoft.com/office/powerpoint/2010/main" val="124802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Wish List survey was run because the Board had the funds and experience to take on new projects.  The processes with FireSmart, the garage sale and other community projects were now “process improved” and established…so the Board wanted feedback on what the community wanted us to focus on.</a:t>
            </a:r>
          </a:p>
          <a:p>
            <a:endParaRPr lang="en-US" dirty="0"/>
          </a:p>
          <a:p>
            <a:r>
              <a:rPr lang="en-US" dirty="0"/>
              <a:t>We started out with an initial list of ideas that the current and past Boards have kicked around and we went out to the community for more ideas.</a:t>
            </a:r>
          </a:p>
          <a:p>
            <a:endParaRPr lang="en-US" dirty="0"/>
          </a:p>
          <a:p>
            <a:r>
              <a:rPr lang="en-US" dirty="0"/>
              <a:t>We were blown away with the number of ideas that we received!</a:t>
            </a:r>
          </a:p>
          <a:p>
            <a:endParaRPr lang="en-US" dirty="0"/>
          </a:p>
          <a:p>
            <a:r>
              <a:rPr lang="en-US" dirty="0"/>
              <a:t>To deal with the sheer number of ideas, and variations of ideas, Laura decided to group the ideas into similar areas that matched up with various City of Kelowna departments…because we KNOW that most of the projects will have to include working with and approval from the City of Kelowna.</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2</a:t>
            </a:fld>
            <a:endParaRPr lang="en-CA" dirty="0"/>
          </a:p>
        </p:txBody>
      </p:sp>
    </p:spTree>
    <p:extLst>
      <p:ext uri="{BB962C8B-B14F-4D97-AF65-F5344CB8AC3E}">
        <p14:creationId xmlns:p14="http://schemas.microsoft.com/office/powerpoint/2010/main" val="196933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population of 960 households, 108 surveys give us a 11.25% sampling…which is statistically significant.</a:t>
            </a:r>
          </a:p>
          <a:p>
            <a:endParaRPr lang="en-US" dirty="0"/>
          </a:p>
          <a:p>
            <a:r>
              <a:rPr lang="en-US" dirty="0"/>
              <a:t>And, the respondents are roughly spread across the 3 main areas of the community:  Quail Run, Capistrano and the strata complexes on Country Club Blvd.</a:t>
            </a:r>
          </a:p>
          <a:p>
            <a:endParaRPr lang="en-US" dirty="0"/>
          </a:p>
          <a:p>
            <a:r>
              <a:rPr lang="en-US" dirty="0"/>
              <a:t>And…there is a good representation across age cohorts.  Yes, there are more in the 60 and 70 year old age cohort…but that IS what our area is like.  It is a retirement community, with some younger families and university students that live here too.</a:t>
            </a:r>
          </a:p>
          <a:p>
            <a:endParaRPr lang="en-US" dirty="0"/>
          </a:p>
          <a:p>
            <a:r>
              <a:rPr lang="en-US" dirty="0"/>
              <a:t>We did have 15% not provide age data, which is fine.  The question wasn’t mandatory.  </a:t>
            </a:r>
          </a:p>
          <a:p>
            <a:endParaRPr lang="en-US" dirty="0"/>
          </a:p>
          <a:p>
            <a:r>
              <a:rPr lang="en-US" dirty="0"/>
              <a:t>BUT… the question was not irrelevant because if we want the City listen to us, the results had to be statistically significant.  </a:t>
            </a:r>
            <a:r>
              <a:rPr lang="en-US" dirty="0">
                <a:sym typeface="Wingdings" panose="05000000000000000000" pitchFamily="2" charset="2"/>
              </a:rPr>
              <a:t></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3</a:t>
            </a:fld>
            <a:endParaRPr lang="en-CA" dirty="0"/>
          </a:p>
        </p:txBody>
      </p:sp>
    </p:spTree>
    <p:extLst>
      <p:ext uri="{BB962C8B-B14F-4D97-AF65-F5344CB8AC3E}">
        <p14:creationId xmlns:p14="http://schemas.microsoft.com/office/powerpoint/2010/main" val="360345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main questions and one final question to identify which area was the more important.</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4</a:t>
            </a:fld>
            <a:endParaRPr lang="en-CA" dirty="0"/>
          </a:p>
        </p:txBody>
      </p:sp>
    </p:spTree>
    <p:extLst>
      <p:ext uri="{BB962C8B-B14F-4D97-AF65-F5344CB8AC3E}">
        <p14:creationId xmlns:p14="http://schemas.microsoft.com/office/powerpoint/2010/main" val="223934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was approaching the City to Improve Recreation and Sports Offerings in the area! A close second was around approaching the City</a:t>
            </a:r>
            <a:r>
              <a:rPr lang="en-US" baseline="0" dirty="0"/>
              <a:t> about the roadways, sidewalks and entrance to the community.  Distant 3</a:t>
            </a:r>
            <a:r>
              <a:rPr lang="en-US" baseline="30000" dirty="0"/>
              <a:t>rd</a:t>
            </a:r>
            <a:r>
              <a:rPr lang="en-US" baseline="0" dirty="0"/>
              <a:t> ,4</a:t>
            </a:r>
            <a:r>
              <a:rPr lang="en-US" baseline="30000" dirty="0"/>
              <a:t>th</a:t>
            </a:r>
            <a:r>
              <a:rPr lang="en-US" baseline="0" dirty="0"/>
              <a:t>  and 5</a:t>
            </a:r>
            <a:r>
              <a:rPr lang="en-US" baseline="30000" dirty="0"/>
              <a:t>th</a:t>
            </a:r>
            <a:r>
              <a:rPr lang="en-US" baseline="0" dirty="0"/>
              <a:t> are fostering strong neighbourhoods, updating our parks and the “challenges”.  </a:t>
            </a:r>
          </a:p>
          <a:p>
            <a:endParaRPr lang="en-US" baseline="0" dirty="0"/>
          </a:p>
          <a:p>
            <a:r>
              <a:rPr lang="en-US" baseline="0" dirty="0"/>
              <a:t>This had Laura abit confused at first but it sort of hit…we have an extremely strong neighbourhood to start off with.  We have 243 members…which is a good percentage of the 960 households up here.  And, the Parks questions were more around FireSmart activities…which are also well established practices up here.  </a:t>
            </a:r>
          </a:p>
          <a:p>
            <a:endParaRPr lang="en-US" baseline="0" dirty="0"/>
          </a:p>
          <a:p>
            <a:r>
              <a:rPr lang="en-US" baseline="0" dirty="0"/>
              <a:t>So the message is if you’re going to focus on something new, let’s focus on sports and recreation and the our roads, sidewalks and community entrance!</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5</a:t>
            </a:fld>
            <a:endParaRPr lang="en-CA" dirty="0"/>
          </a:p>
        </p:txBody>
      </p:sp>
    </p:spTree>
    <p:extLst>
      <p:ext uri="{BB962C8B-B14F-4D97-AF65-F5344CB8AC3E}">
        <p14:creationId xmlns:p14="http://schemas.microsoft.com/office/powerpoint/2010/main" val="23237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sports and rec category, Laura watched the survey over the time period and it flipped back and forth between pickleball / tennis courts to creating a meeting place for sports and fitness.</a:t>
            </a:r>
          </a:p>
          <a:p>
            <a:endParaRPr lang="en-US" dirty="0"/>
          </a:p>
          <a:p>
            <a:r>
              <a:rPr lang="en-US" dirty="0"/>
              <a:t>Laura cautioned everyone that the City has long term plans in place and that the association may not be able to do anything in this regard.  These types of facilities are big capital expenditures.</a:t>
            </a:r>
          </a:p>
          <a:p>
            <a:endParaRPr lang="en-US" dirty="0"/>
          </a:p>
          <a:p>
            <a:r>
              <a:rPr lang="en-US" dirty="0"/>
              <a:t>But the Association will talk with the City.</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6</a:t>
            </a:fld>
            <a:endParaRPr lang="en-CA" dirty="0"/>
          </a:p>
        </p:txBody>
      </p:sp>
    </p:spTree>
    <p:extLst>
      <p:ext uri="{BB962C8B-B14F-4D97-AF65-F5344CB8AC3E}">
        <p14:creationId xmlns:p14="http://schemas.microsoft.com/office/powerpoint/2010/main" val="252326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 spot in the survey went to approaching the City about our roads, sidewalks and the community entrance at the base on the hill.  The #1 area of interest in this category</a:t>
            </a:r>
            <a:r>
              <a:rPr lang="en-US" baseline="0" dirty="0"/>
              <a:t> was around getting some signage in the roundabout at the base of the hill and cleaning up the weeds on the sidewalk side of the roadway.  </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7</a:t>
            </a:fld>
            <a:endParaRPr lang="en-CA" dirty="0"/>
          </a:p>
        </p:txBody>
      </p:sp>
    </p:spTree>
    <p:extLst>
      <p:ext uri="{BB962C8B-B14F-4D97-AF65-F5344CB8AC3E}">
        <p14:creationId xmlns:p14="http://schemas.microsoft.com/office/powerpoint/2010/main" val="118556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choice was around fostering strong neighbourhoods.  And as discussed, this category</a:t>
            </a:r>
            <a:r>
              <a:rPr lang="en-US" baseline="0" dirty="0"/>
              <a:t> garnered a far lower ranking than the recreation / sports offering as well as the entrance to the community and this is likely because we have a mature program already.  So, we will continue on our bulleting board project and the work with our website.</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8</a:t>
            </a:fld>
            <a:endParaRPr lang="en-CA" dirty="0"/>
          </a:p>
        </p:txBody>
      </p:sp>
    </p:spTree>
    <p:extLst>
      <p:ext uri="{BB962C8B-B14F-4D97-AF65-F5344CB8AC3E}">
        <p14:creationId xmlns:p14="http://schemas.microsoft.com/office/powerpoint/2010/main" val="336563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2 spots go</a:t>
            </a:r>
            <a:r>
              <a:rPr lang="en-US" baseline="0" dirty="0"/>
              <a:t> to updating our parks and the big challenges we all face.  </a:t>
            </a:r>
          </a:p>
          <a:p>
            <a:endParaRPr lang="en-US" baseline="0" dirty="0"/>
          </a:p>
          <a:p>
            <a:r>
              <a:rPr lang="en-US" baseline="0" dirty="0"/>
              <a:t>As we said in the original survey about the challenges, we will bring these forward but we have no expectation that our little residents’ association can do much to improve the traffic situation much less improve cell coverage.  </a:t>
            </a:r>
          </a:p>
          <a:p>
            <a:endParaRPr lang="en-US" baseline="0" dirty="0"/>
          </a:p>
          <a:p>
            <a:r>
              <a:rPr lang="en-US" baseline="0" dirty="0"/>
              <a:t>And…we will continue our FireSmart efforts…heck, the suggestions for the Quail Park Place for fitness equipment like the outdoor equipment at Parkingson Rec sort of falls under the Sports and Recreation category too.</a:t>
            </a:r>
            <a:endParaRPr lang="en-CA" dirty="0"/>
          </a:p>
        </p:txBody>
      </p:sp>
      <p:sp>
        <p:nvSpPr>
          <p:cNvPr id="4" name="Slide Number Placeholder 3"/>
          <p:cNvSpPr>
            <a:spLocks noGrp="1"/>
          </p:cNvSpPr>
          <p:nvPr>
            <p:ph type="sldNum" sz="quarter" idx="5"/>
          </p:nvPr>
        </p:nvSpPr>
        <p:spPr/>
        <p:txBody>
          <a:bodyPr/>
          <a:lstStyle/>
          <a:p>
            <a:fld id="{1A66B484-7DFB-4D6F-A88B-45C2884F7F5B}" type="slidenum">
              <a:rPr lang="en-CA" smtClean="0"/>
              <a:t>9</a:t>
            </a:fld>
            <a:endParaRPr lang="en-CA" dirty="0"/>
          </a:p>
        </p:txBody>
      </p:sp>
    </p:spTree>
    <p:extLst>
      <p:ext uri="{BB962C8B-B14F-4D97-AF65-F5344CB8AC3E}">
        <p14:creationId xmlns:p14="http://schemas.microsoft.com/office/powerpoint/2010/main" val="366830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BB3C-9B63-558F-EBE8-17B6E887B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08E72D0-E0C0-C1B2-8E12-819457077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EDFBC2-C3F3-2883-EB00-E7DD1F12758E}"/>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1CA98295-064B-8776-4CA7-00FFF99A706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796E2A9-6F05-44E0-4E4E-26AE820836DC}"/>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182786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E1C5-8E69-2A12-E70D-0048CEA2ED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CCCC31C-6D57-6470-D08F-76B830E82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A08DAB-9136-291E-AD5C-DD2FEE0D4D8E}"/>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74421F93-2C02-6BA3-3FE9-E97403E7546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6BE180D3-8090-2C9A-77E0-9BCDDDC0900E}"/>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4464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4AA2B-6FC3-4BAC-22DD-E9B2D1569D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F7DEDF9-2887-175D-B1DE-F348DAD77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79AC25-FA24-B57E-D029-B42EF00961D3}"/>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5DB76284-A4E0-A1CB-77E0-1015445F5A8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D72637-2AE4-01A4-EE4F-55E20F7B093A}"/>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147453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591E-3375-E861-7D45-C38F767B46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C8237A-D9E4-D040-FE1C-762CDA847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CB02D3-4F85-49BA-93D6-C8380C753E27}"/>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E93385F4-BF99-66F3-988C-332F2818C9C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E8C2607-A096-B35A-03C6-0729536586E5}"/>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366185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A161-A235-5BA3-433D-20DBEEE9A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4CD87C3-BE2E-B168-4292-FC57E77A3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666F0A-2708-3E47-152E-2A1D74B26125}"/>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6460E956-1063-31CE-9D71-7D648875DA5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7618C84-952B-9819-4FC2-161956875CD5}"/>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395586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794E-35C8-BD4E-4661-822CCD7BF0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80B1CC-8D4C-5334-A68C-52E587AB9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90C30-DC51-0C25-4BB2-5954A772EB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623754C-4295-C122-9088-43729E3FD30E}"/>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6" name="Footer Placeholder 5">
            <a:extLst>
              <a:ext uri="{FF2B5EF4-FFF2-40B4-BE49-F238E27FC236}">
                <a16:creationId xmlns:a16="http://schemas.microsoft.com/office/drawing/2014/main" id="{514E50E5-1D75-6E28-353D-27B48333790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B3A2030-6C3C-2AF9-3CFA-0ACF0D7F03D8}"/>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293543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2B05-EA17-EB28-E098-78AC3F05B8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71BF40-D2D4-720B-C477-40BAC981F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59F66-5CEC-9729-F9A7-4C25B9896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4E2039-718F-331F-73CA-60DB5385C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15429-EDAA-146E-D75D-C56EF4257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2DEC51-7EB6-3EED-FDA9-2575127EDC3C}"/>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8" name="Footer Placeholder 7">
            <a:extLst>
              <a:ext uri="{FF2B5EF4-FFF2-40B4-BE49-F238E27FC236}">
                <a16:creationId xmlns:a16="http://schemas.microsoft.com/office/drawing/2014/main" id="{A7E48D19-FBC9-7334-42CA-251B4783014F}"/>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DB7CF879-0A88-7E76-46EE-985E748A2AD6}"/>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87222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6144-632D-ADE5-AB41-95B88FBBC3F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2515718-E257-1D4E-D5A8-AB2A3240C1C0}"/>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4" name="Footer Placeholder 3">
            <a:extLst>
              <a:ext uri="{FF2B5EF4-FFF2-40B4-BE49-F238E27FC236}">
                <a16:creationId xmlns:a16="http://schemas.microsoft.com/office/drawing/2014/main" id="{B1B9B5DD-2E97-3FBA-1014-13895EA33344}"/>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873CD13-5042-54F2-12E8-41E3DB0FE7B0}"/>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293619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9798B-6EC4-9F50-936A-34C1FD73AAFC}"/>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3" name="Footer Placeholder 2">
            <a:extLst>
              <a:ext uri="{FF2B5EF4-FFF2-40B4-BE49-F238E27FC236}">
                <a16:creationId xmlns:a16="http://schemas.microsoft.com/office/drawing/2014/main" id="{4B04B239-6DAD-FF5C-984E-5D7A7051B5B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434CC9F8-E769-584A-4A6A-DA753DF25959}"/>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220031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E8F5-57F0-CD7D-5A2F-4265467AB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7D87C4D-817A-81EA-797D-9A3D72764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A38F2F-3FB2-798A-704D-202448FB7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094C7-F3CB-4CF3-C2F1-9C8380F6E5A9}"/>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6" name="Footer Placeholder 5">
            <a:extLst>
              <a:ext uri="{FF2B5EF4-FFF2-40B4-BE49-F238E27FC236}">
                <a16:creationId xmlns:a16="http://schemas.microsoft.com/office/drawing/2014/main" id="{DFDD95D0-B175-6988-8B0C-1FACA7C06DA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B3E04C2-0A9B-F11E-7598-3395C42E9AC1}"/>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198575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61DE-C3DD-E05A-2028-57D93D6F7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BEC535-5E3D-5899-38FC-15AA442BA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AC4A8739-922B-2505-9FD8-F72377B2D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294FB-7723-E93B-0255-EF3D407E43BB}"/>
              </a:ext>
            </a:extLst>
          </p:cNvPr>
          <p:cNvSpPr>
            <a:spLocks noGrp="1"/>
          </p:cNvSpPr>
          <p:nvPr>
            <p:ph type="dt" sz="half" idx="10"/>
          </p:nvPr>
        </p:nvSpPr>
        <p:spPr/>
        <p:txBody>
          <a:bodyPr/>
          <a:lstStyle/>
          <a:p>
            <a:fld id="{D81F0A64-F65D-452E-9530-EB42A0D25E9C}" type="datetimeFigureOut">
              <a:rPr lang="en-CA" smtClean="0"/>
              <a:t>2025-09-15</a:t>
            </a:fld>
            <a:endParaRPr lang="en-CA" dirty="0"/>
          </a:p>
        </p:txBody>
      </p:sp>
      <p:sp>
        <p:nvSpPr>
          <p:cNvPr id="6" name="Footer Placeholder 5">
            <a:extLst>
              <a:ext uri="{FF2B5EF4-FFF2-40B4-BE49-F238E27FC236}">
                <a16:creationId xmlns:a16="http://schemas.microsoft.com/office/drawing/2014/main" id="{AC3AA6E6-EE68-755B-C179-0F76B920936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4335063-5714-40EF-CCF8-4451274294F4}"/>
              </a:ext>
            </a:extLst>
          </p:cNvPr>
          <p:cNvSpPr>
            <a:spLocks noGrp="1"/>
          </p:cNvSpPr>
          <p:nvPr>
            <p:ph type="sldNum" sz="quarter" idx="12"/>
          </p:nvPr>
        </p:nvSpPr>
        <p:spPr/>
        <p:txBody>
          <a:bodyPr/>
          <a:lstStyle/>
          <a:p>
            <a:fld id="{00E5F741-A10A-4B82-8E08-1B4CB1390503}" type="slidenum">
              <a:rPr lang="en-CA" smtClean="0"/>
              <a:t>‹#›</a:t>
            </a:fld>
            <a:endParaRPr lang="en-CA" dirty="0"/>
          </a:p>
        </p:txBody>
      </p:sp>
    </p:spTree>
    <p:extLst>
      <p:ext uri="{BB962C8B-B14F-4D97-AF65-F5344CB8AC3E}">
        <p14:creationId xmlns:p14="http://schemas.microsoft.com/office/powerpoint/2010/main" val="96836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05BB5-F092-699E-708E-644FFE511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2EA778-6F07-4247-233F-9333EA898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F5A027D-8999-0CB1-1FF7-94EA802DB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F0A64-F65D-452E-9530-EB42A0D25E9C}" type="datetimeFigureOut">
              <a:rPr lang="en-CA" smtClean="0"/>
              <a:t>2025-09-15</a:t>
            </a:fld>
            <a:endParaRPr lang="en-CA" dirty="0"/>
          </a:p>
        </p:txBody>
      </p:sp>
      <p:sp>
        <p:nvSpPr>
          <p:cNvPr id="5" name="Footer Placeholder 4">
            <a:extLst>
              <a:ext uri="{FF2B5EF4-FFF2-40B4-BE49-F238E27FC236}">
                <a16:creationId xmlns:a16="http://schemas.microsoft.com/office/drawing/2014/main" id="{F49AA843-EBD5-9C6E-0DD9-286FD7268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00878549-1C33-963B-413D-54E955924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5F741-A10A-4B82-8E08-1B4CB1390503}" type="slidenum">
              <a:rPr lang="en-CA" smtClean="0"/>
              <a:t>‹#›</a:t>
            </a:fld>
            <a:endParaRPr lang="en-CA" dirty="0"/>
          </a:p>
        </p:txBody>
      </p:sp>
    </p:spTree>
    <p:extLst>
      <p:ext uri="{BB962C8B-B14F-4D97-AF65-F5344CB8AC3E}">
        <p14:creationId xmlns:p14="http://schemas.microsoft.com/office/powerpoint/2010/main" val="82271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6794-D566-A13B-1B19-503D5EA2434E}"/>
              </a:ext>
            </a:extLst>
          </p:cNvPr>
          <p:cNvSpPr>
            <a:spLocks noGrp="1"/>
          </p:cNvSpPr>
          <p:nvPr>
            <p:ph type="ctrTitle"/>
          </p:nvPr>
        </p:nvSpPr>
        <p:spPr/>
        <p:txBody>
          <a:bodyPr/>
          <a:lstStyle/>
          <a:p>
            <a:r>
              <a:rPr lang="en-US" dirty="0"/>
              <a:t>Community Wish List </a:t>
            </a:r>
            <a:endParaRPr lang="en-CA" dirty="0"/>
          </a:p>
        </p:txBody>
      </p:sp>
      <p:sp>
        <p:nvSpPr>
          <p:cNvPr id="3" name="Subtitle 2">
            <a:extLst>
              <a:ext uri="{FF2B5EF4-FFF2-40B4-BE49-F238E27FC236}">
                <a16:creationId xmlns:a16="http://schemas.microsoft.com/office/drawing/2014/main" id="{34F77034-1442-51CA-5456-2BB776754FE0}"/>
              </a:ext>
            </a:extLst>
          </p:cNvPr>
          <p:cNvSpPr>
            <a:spLocks noGrp="1"/>
          </p:cNvSpPr>
          <p:nvPr>
            <p:ph type="subTitle" idx="1"/>
          </p:nvPr>
        </p:nvSpPr>
        <p:spPr/>
        <p:txBody>
          <a:bodyPr/>
          <a:lstStyle/>
          <a:p>
            <a:endParaRPr lang="en-CA" dirty="0"/>
          </a:p>
        </p:txBody>
      </p:sp>
      <p:pic>
        <p:nvPicPr>
          <p:cNvPr id="4" name="Picture 3">
            <a:extLst>
              <a:ext uri="{FF2B5EF4-FFF2-40B4-BE49-F238E27FC236}">
                <a16:creationId xmlns:a16="http://schemas.microsoft.com/office/drawing/2014/main" id="{9121A513-A36A-5010-13AE-B5B596C9ED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437" y="3509963"/>
            <a:ext cx="4419126" cy="2520000"/>
          </a:xfrm>
          <a:prstGeom prst="rect">
            <a:avLst/>
          </a:prstGeom>
          <a:noFill/>
          <a:ln>
            <a:noFill/>
          </a:ln>
        </p:spPr>
      </p:pic>
    </p:spTree>
    <p:extLst>
      <p:ext uri="{BB962C8B-B14F-4D97-AF65-F5344CB8AC3E}">
        <p14:creationId xmlns:p14="http://schemas.microsoft.com/office/powerpoint/2010/main" val="367666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41205-F8CD-7715-D952-E181D0003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D8A58-5E49-228E-3FEA-35C1AA88B9EF}"/>
              </a:ext>
            </a:extLst>
          </p:cNvPr>
          <p:cNvSpPr>
            <a:spLocks noGrp="1"/>
          </p:cNvSpPr>
          <p:nvPr>
            <p:ph type="title"/>
          </p:nvPr>
        </p:nvSpPr>
        <p:spPr/>
        <p:txBody>
          <a:bodyPr/>
          <a:lstStyle/>
          <a:p>
            <a:r>
              <a:rPr lang="en-US" dirty="0"/>
              <a:t>Next Steps…</a:t>
            </a:r>
            <a:endParaRPr lang="en-CA" dirty="0"/>
          </a:p>
        </p:txBody>
      </p:sp>
      <p:sp>
        <p:nvSpPr>
          <p:cNvPr id="3" name="Content Placeholder 2">
            <a:extLst>
              <a:ext uri="{FF2B5EF4-FFF2-40B4-BE49-F238E27FC236}">
                <a16:creationId xmlns:a16="http://schemas.microsoft.com/office/drawing/2014/main" id="{055A5FDC-8C96-27A0-8F45-84FAE9DE5089}"/>
              </a:ext>
            </a:extLst>
          </p:cNvPr>
          <p:cNvSpPr>
            <a:spLocks noGrp="1"/>
          </p:cNvSpPr>
          <p:nvPr>
            <p:ph idx="1"/>
          </p:nvPr>
        </p:nvSpPr>
        <p:spPr/>
        <p:txBody>
          <a:bodyPr>
            <a:normAutofit/>
          </a:bodyPr>
          <a:lstStyle/>
          <a:p>
            <a:pPr marL="0" indent="0">
              <a:buNone/>
            </a:pPr>
            <a:endParaRPr lang="en-US" dirty="0"/>
          </a:p>
          <a:p>
            <a:r>
              <a:rPr lang="en-CA" dirty="0"/>
              <a:t>Caveat: We can’t guarantee that any of these ideas are actionable.</a:t>
            </a:r>
          </a:p>
          <a:p>
            <a:r>
              <a:rPr lang="en-CA" dirty="0"/>
              <a:t>Will start discussions with City of Kelowna about traffic, working with UBCO and Okanagan Golf course about FireSmart initiatives</a:t>
            </a:r>
          </a:p>
          <a:p>
            <a:r>
              <a:rPr lang="en-CA" dirty="0"/>
              <a:t>Will continue working on community bulletin boards</a:t>
            </a:r>
          </a:p>
          <a:p>
            <a:r>
              <a:rPr lang="en-CA" dirty="0"/>
              <a:t>Have already started talking with City about community entrance and pickle ball and tennis courts!</a:t>
            </a:r>
          </a:p>
          <a:p>
            <a:r>
              <a:rPr lang="en-CA" dirty="0"/>
              <a:t>Manage expectations:  For City projects, expect that this will entail future City of Kelowna surveys and community involvement</a:t>
            </a:r>
          </a:p>
        </p:txBody>
      </p:sp>
      <p:pic>
        <p:nvPicPr>
          <p:cNvPr id="4" name="Picture 3">
            <a:extLst>
              <a:ext uri="{FF2B5EF4-FFF2-40B4-BE49-F238E27FC236}">
                <a16:creationId xmlns:a16="http://schemas.microsoft.com/office/drawing/2014/main" id="{C3DD7798-7917-4C3C-312C-3BC16D4E93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Tree>
    <p:extLst>
      <p:ext uri="{BB962C8B-B14F-4D97-AF65-F5344CB8AC3E}">
        <p14:creationId xmlns:p14="http://schemas.microsoft.com/office/powerpoint/2010/main" val="400580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BD64-5FBC-01A2-DB45-96B742F0CD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1B668A-2864-6276-6688-81C1AA5640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586CFD27-995C-62D4-8191-8DE901FE9D4D}"/>
              </a:ext>
            </a:extLst>
          </p:cNvPr>
          <p:cNvSpPr>
            <a:spLocks noGrp="1"/>
          </p:cNvSpPr>
          <p:nvPr>
            <p:ph type="title"/>
          </p:nvPr>
        </p:nvSpPr>
        <p:spPr/>
        <p:txBody>
          <a:bodyPr/>
          <a:lstStyle/>
          <a:p>
            <a:r>
              <a:rPr lang="en-US" dirty="0"/>
              <a:t>Pickle ball and Tennis Court idea from community!</a:t>
            </a:r>
            <a:endParaRPr lang="en-CA" dirty="0"/>
          </a:p>
        </p:txBody>
      </p:sp>
      <p:sp>
        <p:nvSpPr>
          <p:cNvPr id="3" name="Content Placeholder 2">
            <a:extLst>
              <a:ext uri="{FF2B5EF4-FFF2-40B4-BE49-F238E27FC236}">
                <a16:creationId xmlns:a16="http://schemas.microsoft.com/office/drawing/2014/main" id="{4554C8C0-DC1B-9777-DF21-290385F5394E}"/>
              </a:ext>
            </a:extLst>
          </p:cNvPr>
          <p:cNvSpPr>
            <a:spLocks noGrp="1"/>
          </p:cNvSpPr>
          <p:nvPr>
            <p:ph idx="1"/>
          </p:nvPr>
        </p:nvSpPr>
        <p:spPr/>
        <p:txBody>
          <a:bodyPr>
            <a:normAutofit/>
          </a:bodyPr>
          <a:lstStyle/>
          <a:p>
            <a:pPr marL="0" indent="0">
              <a:buNone/>
            </a:pPr>
            <a:endParaRPr lang="en-US" dirty="0"/>
          </a:p>
          <a:p>
            <a:r>
              <a:rPr lang="en-US" dirty="0"/>
              <a:t>An idea from the community for courts being built just west Quail Ridge Boulevard, right at the roundabout (across from Tesla)</a:t>
            </a:r>
          </a:p>
          <a:p>
            <a:r>
              <a:rPr lang="en-US" dirty="0"/>
              <a:t>So … no noise next door!</a:t>
            </a:r>
          </a:p>
          <a:p>
            <a:r>
              <a:rPr lang="en-US" dirty="0"/>
              <a:t>Hard up here because limited public lands for development</a:t>
            </a:r>
          </a:p>
          <a:p>
            <a:r>
              <a:rPr lang="en-US" dirty="0"/>
              <a:t>But this area is zoned P3 (not inside Agricultural Land Reserve)</a:t>
            </a:r>
          </a:p>
        </p:txBody>
      </p:sp>
    </p:spTree>
    <p:extLst>
      <p:ext uri="{BB962C8B-B14F-4D97-AF65-F5344CB8AC3E}">
        <p14:creationId xmlns:p14="http://schemas.microsoft.com/office/powerpoint/2010/main" val="48814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8C42-B858-5B6D-5ECF-446A47D5FC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C3B3B2-A53B-1DE6-C4BC-6158D7042F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02C311DE-A391-0F51-F226-36A8EB74F89F}"/>
              </a:ext>
            </a:extLst>
          </p:cNvPr>
          <p:cNvSpPr>
            <a:spLocks noGrp="1"/>
          </p:cNvSpPr>
          <p:nvPr>
            <p:ph type="title"/>
          </p:nvPr>
        </p:nvSpPr>
        <p:spPr/>
        <p:txBody>
          <a:bodyPr/>
          <a:lstStyle/>
          <a:p>
            <a:r>
              <a:rPr lang="en-US" dirty="0"/>
              <a:t>Pickle ball and Tennis Court idea from community!</a:t>
            </a:r>
            <a:endParaRPr lang="en-CA" dirty="0"/>
          </a:p>
        </p:txBody>
      </p:sp>
      <p:pic>
        <p:nvPicPr>
          <p:cNvPr id="6" name="Content Placeholder 5">
            <a:extLst>
              <a:ext uri="{FF2B5EF4-FFF2-40B4-BE49-F238E27FC236}">
                <a16:creationId xmlns:a16="http://schemas.microsoft.com/office/drawing/2014/main" id="{1067AA64-9B43-F11C-F4CC-00B7128AE22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2666" y="1655066"/>
            <a:ext cx="6719999" cy="5040000"/>
          </a:xfrm>
        </p:spPr>
      </p:pic>
    </p:spTree>
    <p:extLst>
      <p:ext uri="{BB962C8B-B14F-4D97-AF65-F5344CB8AC3E}">
        <p14:creationId xmlns:p14="http://schemas.microsoft.com/office/powerpoint/2010/main" val="36180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6A16-211C-B3AB-90DC-BAD90DA872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4E6715-14F0-98C3-37E6-D633D40B0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F5B1305E-298F-D4DF-6F72-9972EC6162A6}"/>
              </a:ext>
            </a:extLst>
          </p:cNvPr>
          <p:cNvSpPr>
            <a:spLocks noGrp="1"/>
          </p:cNvSpPr>
          <p:nvPr>
            <p:ph type="title"/>
          </p:nvPr>
        </p:nvSpPr>
        <p:spPr/>
        <p:txBody>
          <a:bodyPr/>
          <a:lstStyle/>
          <a:p>
            <a:r>
              <a:rPr lang="en-US" dirty="0"/>
              <a:t>Pickle ball and Tennis Court idea from community!</a:t>
            </a:r>
            <a:endParaRPr lang="en-CA" dirty="0"/>
          </a:p>
        </p:txBody>
      </p:sp>
      <p:sp>
        <p:nvSpPr>
          <p:cNvPr id="5" name="Content Placeholder 4">
            <a:extLst>
              <a:ext uri="{FF2B5EF4-FFF2-40B4-BE49-F238E27FC236}">
                <a16:creationId xmlns:a16="http://schemas.microsoft.com/office/drawing/2014/main" id="{9A336AD6-A807-7B40-50A4-C1A099D9471E}"/>
              </a:ext>
            </a:extLst>
          </p:cNvPr>
          <p:cNvSpPr>
            <a:spLocks noGrp="1"/>
          </p:cNvSpPr>
          <p:nvPr>
            <p:ph idx="1"/>
          </p:nvPr>
        </p:nvSpPr>
        <p:spPr/>
        <p:txBody>
          <a:bodyPr/>
          <a:lstStyle/>
          <a:p>
            <a:r>
              <a:rPr lang="en-US" dirty="0"/>
              <a:t>Absolutely no guarantees on these plans for the courts … but it is being discussed!</a:t>
            </a:r>
          </a:p>
          <a:p>
            <a:endParaRPr lang="en-US" dirty="0"/>
          </a:p>
          <a:p>
            <a:r>
              <a:rPr lang="en-US" dirty="0"/>
              <a:t>Thank you!!!</a:t>
            </a:r>
            <a:endParaRPr lang="en-CA" dirty="0"/>
          </a:p>
        </p:txBody>
      </p:sp>
    </p:spTree>
    <p:extLst>
      <p:ext uri="{BB962C8B-B14F-4D97-AF65-F5344CB8AC3E}">
        <p14:creationId xmlns:p14="http://schemas.microsoft.com/office/powerpoint/2010/main" val="332253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E791-33BA-2F4E-EB33-B8560E7883A0}"/>
              </a:ext>
            </a:extLst>
          </p:cNvPr>
          <p:cNvSpPr>
            <a:spLocks noGrp="1"/>
          </p:cNvSpPr>
          <p:nvPr>
            <p:ph type="title"/>
          </p:nvPr>
        </p:nvSpPr>
        <p:spPr/>
        <p:txBody>
          <a:bodyPr/>
          <a:lstStyle/>
          <a:p>
            <a:r>
              <a:rPr lang="en-US" dirty="0"/>
              <a:t>Background</a:t>
            </a:r>
            <a:endParaRPr lang="en-CA" dirty="0"/>
          </a:p>
        </p:txBody>
      </p:sp>
      <p:sp>
        <p:nvSpPr>
          <p:cNvPr id="3" name="Content Placeholder 2">
            <a:extLst>
              <a:ext uri="{FF2B5EF4-FFF2-40B4-BE49-F238E27FC236}">
                <a16:creationId xmlns:a16="http://schemas.microsoft.com/office/drawing/2014/main" id="{2B2F5C9C-0108-398B-E2A2-133163B00D38}"/>
              </a:ext>
            </a:extLst>
          </p:cNvPr>
          <p:cNvSpPr>
            <a:spLocks noGrp="1"/>
          </p:cNvSpPr>
          <p:nvPr>
            <p:ph idx="1"/>
          </p:nvPr>
        </p:nvSpPr>
        <p:spPr/>
        <p:txBody>
          <a:bodyPr/>
          <a:lstStyle/>
          <a:p>
            <a:r>
              <a:rPr lang="en-US" dirty="0"/>
              <a:t>Why did we run the survey?</a:t>
            </a:r>
          </a:p>
          <a:p>
            <a:pPr lvl="1"/>
            <a:r>
              <a:rPr lang="en-US" dirty="0"/>
              <a:t>Capacity and funding in place</a:t>
            </a:r>
          </a:p>
          <a:p>
            <a:pPr lvl="1"/>
            <a:r>
              <a:rPr lang="en-US" dirty="0"/>
              <a:t>We needed community feedback on project ideas so we were focused on what the community wanted</a:t>
            </a:r>
          </a:p>
          <a:p>
            <a:r>
              <a:rPr lang="en-US" dirty="0"/>
              <a:t>June to July 15 – sent out our initial list of ideas and asked for more</a:t>
            </a:r>
          </a:p>
          <a:p>
            <a:r>
              <a:rPr lang="en-US" dirty="0"/>
              <a:t>July – consolidated ideas into groupings that corresponded to City of Kelowna department areas because we will HAVE TO work with the City on the vast majority of the wish list</a:t>
            </a:r>
          </a:p>
          <a:p>
            <a:r>
              <a:rPr lang="en-US" dirty="0"/>
              <a:t>July to September – ran the Community Wish List Survey</a:t>
            </a:r>
            <a:endParaRPr lang="en-CA" dirty="0"/>
          </a:p>
          <a:p>
            <a:pPr marL="0" indent="0">
              <a:buNone/>
            </a:pPr>
            <a:endParaRPr lang="en-CA" dirty="0"/>
          </a:p>
        </p:txBody>
      </p:sp>
      <p:pic>
        <p:nvPicPr>
          <p:cNvPr id="4" name="Picture 3">
            <a:extLst>
              <a:ext uri="{FF2B5EF4-FFF2-40B4-BE49-F238E27FC236}">
                <a16:creationId xmlns:a16="http://schemas.microsoft.com/office/drawing/2014/main" id="{514C3630-45A1-3E1E-2431-6D8A5AF2F0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Tree>
    <p:extLst>
      <p:ext uri="{BB962C8B-B14F-4D97-AF65-F5344CB8AC3E}">
        <p14:creationId xmlns:p14="http://schemas.microsoft.com/office/powerpoint/2010/main" val="399800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3FA5-2FC1-B239-DAB9-BF0FA4655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9D41C-2436-A1BD-562F-6F69676EA0B2}"/>
              </a:ext>
            </a:extLst>
          </p:cNvPr>
          <p:cNvSpPr>
            <a:spLocks noGrp="1"/>
          </p:cNvSpPr>
          <p:nvPr>
            <p:ph type="title"/>
          </p:nvPr>
        </p:nvSpPr>
        <p:spPr/>
        <p:txBody>
          <a:bodyPr/>
          <a:lstStyle/>
          <a:p>
            <a:r>
              <a:rPr lang="en-US" dirty="0"/>
              <a:t>Outcomes … are statistically significant!</a:t>
            </a:r>
            <a:endParaRPr lang="en-CA" dirty="0"/>
          </a:p>
        </p:txBody>
      </p:sp>
      <p:sp>
        <p:nvSpPr>
          <p:cNvPr id="3" name="Content Placeholder 2">
            <a:extLst>
              <a:ext uri="{FF2B5EF4-FFF2-40B4-BE49-F238E27FC236}">
                <a16:creationId xmlns:a16="http://schemas.microsoft.com/office/drawing/2014/main" id="{6D1A7F77-03EA-93FC-9420-1DF3256CD6F5}"/>
              </a:ext>
            </a:extLst>
          </p:cNvPr>
          <p:cNvSpPr>
            <a:spLocks noGrp="1"/>
          </p:cNvSpPr>
          <p:nvPr>
            <p:ph idx="1"/>
          </p:nvPr>
        </p:nvSpPr>
        <p:spPr/>
        <p:txBody>
          <a:bodyPr/>
          <a:lstStyle/>
          <a:p>
            <a:r>
              <a:rPr lang="en-US" dirty="0"/>
              <a:t>108 surveys – this represents 11.25% of all households in Quail Ridge</a:t>
            </a:r>
          </a:p>
          <a:p>
            <a:r>
              <a:rPr lang="en-US" dirty="0"/>
              <a:t>Pretty good representation across age cohorts</a:t>
            </a:r>
          </a:p>
          <a:p>
            <a:endParaRPr lang="en-US" dirty="0"/>
          </a:p>
        </p:txBody>
      </p:sp>
      <p:pic>
        <p:nvPicPr>
          <p:cNvPr id="4" name="Picture 3">
            <a:extLst>
              <a:ext uri="{FF2B5EF4-FFF2-40B4-BE49-F238E27FC236}">
                <a16:creationId xmlns:a16="http://schemas.microsoft.com/office/drawing/2014/main" id="{45280030-E341-B020-9797-06B02E9BD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graphicFrame>
        <p:nvGraphicFramePr>
          <p:cNvPr id="5" name="Chart 4">
            <a:extLst>
              <a:ext uri="{FF2B5EF4-FFF2-40B4-BE49-F238E27FC236}">
                <a16:creationId xmlns:a16="http://schemas.microsoft.com/office/drawing/2014/main" id="{538BB07E-DEB9-D66E-DDCD-E7A029EEAF75}"/>
              </a:ext>
            </a:extLst>
          </p:cNvPr>
          <p:cNvGraphicFramePr>
            <a:graphicFrameLocks/>
          </p:cNvGraphicFramePr>
          <p:nvPr>
            <p:extLst>
              <p:ext uri="{D42A27DB-BD31-4B8C-83A1-F6EECF244321}">
                <p14:modId xmlns:p14="http://schemas.microsoft.com/office/powerpoint/2010/main" val="1706514916"/>
              </p:ext>
            </p:extLst>
          </p:nvPr>
        </p:nvGraphicFramePr>
        <p:xfrm>
          <a:off x="3695700" y="294322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569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32E7-3C69-6853-A282-05DF6DBE5B6B}"/>
              </a:ext>
            </a:extLst>
          </p:cNvPr>
          <p:cNvSpPr>
            <a:spLocks noGrp="1"/>
          </p:cNvSpPr>
          <p:nvPr>
            <p:ph type="title"/>
          </p:nvPr>
        </p:nvSpPr>
        <p:spPr/>
        <p:txBody>
          <a:bodyPr/>
          <a:lstStyle/>
          <a:p>
            <a:r>
              <a:rPr lang="en-US" dirty="0"/>
              <a:t>The Survey Questions</a:t>
            </a:r>
            <a:endParaRPr lang="en-CA" dirty="0"/>
          </a:p>
        </p:txBody>
      </p:sp>
      <p:sp>
        <p:nvSpPr>
          <p:cNvPr id="3" name="Content Placeholder 2">
            <a:extLst>
              <a:ext uri="{FF2B5EF4-FFF2-40B4-BE49-F238E27FC236}">
                <a16:creationId xmlns:a16="http://schemas.microsoft.com/office/drawing/2014/main" id="{8781B718-73DB-0A36-D904-B629BDFF70DD}"/>
              </a:ext>
            </a:extLst>
          </p:cNvPr>
          <p:cNvSpPr>
            <a:spLocks noGrp="1"/>
          </p:cNvSpPr>
          <p:nvPr>
            <p:ph idx="1"/>
          </p:nvPr>
        </p:nvSpPr>
        <p:spPr/>
        <p:txBody>
          <a:bodyPr/>
          <a:lstStyle/>
          <a:p>
            <a:pPr marL="0" indent="0">
              <a:buNone/>
            </a:pPr>
            <a:endParaRPr lang="en-US" dirty="0"/>
          </a:p>
          <a:p>
            <a:endParaRPr lang="en-CA" dirty="0"/>
          </a:p>
        </p:txBody>
      </p:sp>
      <p:pic>
        <p:nvPicPr>
          <p:cNvPr id="4" name="Picture 3">
            <a:extLst>
              <a:ext uri="{FF2B5EF4-FFF2-40B4-BE49-F238E27FC236}">
                <a16:creationId xmlns:a16="http://schemas.microsoft.com/office/drawing/2014/main" id="{CE924520-CDE9-6245-2127-AA8E970CE3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pic>
        <p:nvPicPr>
          <p:cNvPr id="8" name="Picture 7">
            <a:extLst>
              <a:ext uri="{FF2B5EF4-FFF2-40B4-BE49-F238E27FC236}">
                <a16:creationId xmlns:a16="http://schemas.microsoft.com/office/drawing/2014/main" id="{7447156F-78F0-A9FF-7DB2-53FC228C57B4}"/>
              </a:ext>
            </a:extLst>
          </p:cNvPr>
          <p:cNvPicPr>
            <a:picLocks noChangeAspect="1"/>
          </p:cNvPicPr>
          <p:nvPr/>
        </p:nvPicPr>
        <p:blipFill>
          <a:blip r:embed="rId4"/>
          <a:stretch>
            <a:fillRect/>
          </a:stretch>
        </p:blipFill>
        <p:spPr>
          <a:xfrm>
            <a:off x="582449" y="1427294"/>
            <a:ext cx="8610674" cy="5148000"/>
          </a:xfrm>
          <a:prstGeom prst="rect">
            <a:avLst/>
          </a:prstGeom>
        </p:spPr>
      </p:pic>
    </p:spTree>
    <p:extLst>
      <p:ext uri="{BB962C8B-B14F-4D97-AF65-F5344CB8AC3E}">
        <p14:creationId xmlns:p14="http://schemas.microsoft.com/office/powerpoint/2010/main" val="290749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5686-C4D2-6E18-9E37-E81A545BE37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00A5B6-0D7E-C004-9623-7021FB1A1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AAA84D3F-A542-F7D1-0EFE-C3906E2F51F0}"/>
              </a:ext>
            </a:extLst>
          </p:cNvPr>
          <p:cNvSpPr>
            <a:spLocks noGrp="1"/>
          </p:cNvSpPr>
          <p:nvPr>
            <p:ph type="title"/>
          </p:nvPr>
        </p:nvSpPr>
        <p:spPr/>
        <p:txBody>
          <a:bodyPr/>
          <a:lstStyle/>
          <a:p>
            <a:r>
              <a:rPr lang="en-US" dirty="0"/>
              <a:t>#1 Choice: Approach the City to Improve Rec &amp; Sports!</a:t>
            </a:r>
            <a:endParaRPr lang="en-CA" dirty="0"/>
          </a:p>
        </p:txBody>
      </p:sp>
      <p:sp>
        <p:nvSpPr>
          <p:cNvPr id="3" name="Content Placeholder 2">
            <a:extLst>
              <a:ext uri="{FF2B5EF4-FFF2-40B4-BE49-F238E27FC236}">
                <a16:creationId xmlns:a16="http://schemas.microsoft.com/office/drawing/2014/main" id="{6DBB447C-703F-9BC3-71C9-85532C2AEDF8}"/>
              </a:ext>
            </a:extLst>
          </p:cNvPr>
          <p:cNvSpPr>
            <a:spLocks noGrp="1"/>
          </p:cNvSpPr>
          <p:nvPr>
            <p:ph idx="1"/>
          </p:nvPr>
        </p:nvSpPr>
        <p:spPr/>
        <p:txBody>
          <a:bodyPr/>
          <a:lstStyle/>
          <a:p>
            <a:pPr marL="0" indent="0">
              <a:buNone/>
            </a:pPr>
            <a:endParaRPr lang="en-US" dirty="0"/>
          </a:p>
          <a:p>
            <a:endParaRPr lang="en-CA" dirty="0"/>
          </a:p>
        </p:txBody>
      </p:sp>
      <p:pic>
        <p:nvPicPr>
          <p:cNvPr id="7" name="Picture 6">
            <a:extLst>
              <a:ext uri="{FF2B5EF4-FFF2-40B4-BE49-F238E27FC236}">
                <a16:creationId xmlns:a16="http://schemas.microsoft.com/office/drawing/2014/main" id="{A67BA4E0-88BB-862A-D5C8-106DA11DFA5D}"/>
              </a:ext>
            </a:extLst>
          </p:cNvPr>
          <p:cNvPicPr>
            <a:picLocks noChangeAspect="1"/>
          </p:cNvPicPr>
          <p:nvPr/>
        </p:nvPicPr>
        <p:blipFill>
          <a:blip r:embed="rId4"/>
          <a:stretch>
            <a:fillRect/>
          </a:stretch>
        </p:blipFill>
        <p:spPr>
          <a:xfrm>
            <a:off x="838200" y="1727066"/>
            <a:ext cx="8366537" cy="4968000"/>
          </a:xfrm>
          <a:prstGeom prst="rect">
            <a:avLst/>
          </a:prstGeom>
        </p:spPr>
      </p:pic>
    </p:spTree>
    <p:extLst>
      <p:ext uri="{BB962C8B-B14F-4D97-AF65-F5344CB8AC3E}">
        <p14:creationId xmlns:p14="http://schemas.microsoft.com/office/powerpoint/2010/main" val="232628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4251B-AA81-0986-5245-271D2CCEF2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DB460C-05E8-4F86-4DAA-664B328EF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2A977293-AA16-01A6-E2D9-7BBCAEEC832F}"/>
              </a:ext>
            </a:extLst>
          </p:cNvPr>
          <p:cNvSpPr>
            <a:spLocks noGrp="1"/>
          </p:cNvSpPr>
          <p:nvPr>
            <p:ph type="title"/>
          </p:nvPr>
        </p:nvSpPr>
        <p:spPr/>
        <p:txBody>
          <a:bodyPr/>
          <a:lstStyle/>
          <a:p>
            <a:r>
              <a:rPr lang="en-US" dirty="0"/>
              <a:t>Tied: Community Space + Pickleball / Tennis Courts for top picks</a:t>
            </a:r>
            <a:endParaRPr lang="en-CA" dirty="0"/>
          </a:p>
        </p:txBody>
      </p:sp>
      <p:sp>
        <p:nvSpPr>
          <p:cNvPr id="3" name="Content Placeholder 2">
            <a:extLst>
              <a:ext uri="{FF2B5EF4-FFF2-40B4-BE49-F238E27FC236}">
                <a16:creationId xmlns:a16="http://schemas.microsoft.com/office/drawing/2014/main" id="{0BA1ABF6-865B-04FD-6F23-91157B72A9B7}"/>
              </a:ext>
            </a:extLst>
          </p:cNvPr>
          <p:cNvSpPr>
            <a:spLocks noGrp="1"/>
          </p:cNvSpPr>
          <p:nvPr>
            <p:ph idx="1"/>
          </p:nvPr>
        </p:nvSpPr>
        <p:spPr/>
        <p:txBody>
          <a:bodyPr/>
          <a:lstStyle/>
          <a:p>
            <a:pPr marL="0" indent="0">
              <a:buNone/>
            </a:pPr>
            <a:endParaRPr lang="en-US" dirty="0"/>
          </a:p>
          <a:p>
            <a:endParaRPr lang="en-CA" dirty="0"/>
          </a:p>
        </p:txBody>
      </p:sp>
      <p:pic>
        <p:nvPicPr>
          <p:cNvPr id="5" name="Content Placeholder 6">
            <a:extLst>
              <a:ext uri="{FF2B5EF4-FFF2-40B4-BE49-F238E27FC236}">
                <a16:creationId xmlns:a16="http://schemas.microsoft.com/office/drawing/2014/main" id="{68CD5184-AF38-7FAD-A9F9-43DF61B62A8A}"/>
              </a:ext>
            </a:extLst>
          </p:cNvPr>
          <p:cNvPicPr>
            <a:picLocks noChangeAspect="1"/>
          </p:cNvPicPr>
          <p:nvPr/>
        </p:nvPicPr>
        <p:blipFill>
          <a:blip r:embed="rId4"/>
          <a:stretch>
            <a:fillRect/>
          </a:stretch>
        </p:blipFill>
        <p:spPr>
          <a:xfrm>
            <a:off x="1077913" y="1585019"/>
            <a:ext cx="8684691" cy="5004000"/>
          </a:xfrm>
          <a:prstGeom prst="rect">
            <a:avLst/>
          </a:prstGeom>
        </p:spPr>
      </p:pic>
    </p:spTree>
    <p:extLst>
      <p:ext uri="{BB962C8B-B14F-4D97-AF65-F5344CB8AC3E}">
        <p14:creationId xmlns:p14="http://schemas.microsoft.com/office/powerpoint/2010/main" val="91222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1BF6-DEDC-C3C5-FF14-742F05C341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A1854F-5D72-9757-6A77-5194FA2D5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F9B116F6-336C-E91B-A355-FFBBDA1F4279}"/>
              </a:ext>
            </a:extLst>
          </p:cNvPr>
          <p:cNvSpPr>
            <a:spLocks noGrp="1"/>
          </p:cNvSpPr>
          <p:nvPr>
            <p:ph type="title"/>
          </p:nvPr>
        </p:nvSpPr>
        <p:spPr/>
        <p:txBody>
          <a:bodyPr>
            <a:normAutofit/>
          </a:bodyPr>
          <a:lstStyle/>
          <a:p>
            <a:r>
              <a:rPr lang="en-US" dirty="0"/>
              <a:t>#2 Choice: Approach the City about Roads, Sidewalks and Community Entrance</a:t>
            </a:r>
            <a:endParaRPr lang="en-CA" dirty="0"/>
          </a:p>
        </p:txBody>
      </p:sp>
      <p:sp>
        <p:nvSpPr>
          <p:cNvPr id="3" name="Content Placeholder 2">
            <a:extLst>
              <a:ext uri="{FF2B5EF4-FFF2-40B4-BE49-F238E27FC236}">
                <a16:creationId xmlns:a16="http://schemas.microsoft.com/office/drawing/2014/main" id="{069A07FA-9817-65A0-F091-AC066CEAB891}"/>
              </a:ext>
            </a:extLst>
          </p:cNvPr>
          <p:cNvSpPr>
            <a:spLocks noGrp="1"/>
          </p:cNvSpPr>
          <p:nvPr>
            <p:ph idx="1"/>
          </p:nvPr>
        </p:nvSpPr>
        <p:spPr/>
        <p:txBody>
          <a:bodyPr/>
          <a:lstStyle/>
          <a:p>
            <a:pPr marL="0" indent="0">
              <a:buNone/>
            </a:pPr>
            <a:endParaRPr lang="en-US" dirty="0"/>
          </a:p>
          <a:p>
            <a:endParaRPr lang="en-CA" dirty="0"/>
          </a:p>
        </p:txBody>
      </p:sp>
      <p:pic>
        <p:nvPicPr>
          <p:cNvPr id="7" name="Picture 6">
            <a:extLst>
              <a:ext uri="{FF2B5EF4-FFF2-40B4-BE49-F238E27FC236}">
                <a16:creationId xmlns:a16="http://schemas.microsoft.com/office/drawing/2014/main" id="{54FC18E0-F326-B51E-5BA4-0EF19F412749}"/>
              </a:ext>
            </a:extLst>
          </p:cNvPr>
          <p:cNvPicPr>
            <a:picLocks noChangeAspect="1"/>
          </p:cNvPicPr>
          <p:nvPr/>
        </p:nvPicPr>
        <p:blipFill>
          <a:blip r:embed="rId4"/>
          <a:stretch>
            <a:fillRect/>
          </a:stretch>
        </p:blipFill>
        <p:spPr>
          <a:xfrm>
            <a:off x="1125392" y="1674000"/>
            <a:ext cx="8746050" cy="5184000"/>
          </a:xfrm>
          <a:prstGeom prst="rect">
            <a:avLst/>
          </a:prstGeom>
        </p:spPr>
      </p:pic>
    </p:spTree>
    <p:extLst>
      <p:ext uri="{BB962C8B-B14F-4D97-AF65-F5344CB8AC3E}">
        <p14:creationId xmlns:p14="http://schemas.microsoft.com/office/powerpoint/2010/main" val="418792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3421-1CC0-7F0D-CBB9-D57496AD5B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69D1694-CD0D-625E-F697-8883E365B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9BAC100A-D63D-26BF-18A8-BAE592BA2EFF}"/>
              </a:ext>
            </a:extLst>
          </p:cNvPr>
          <p:cNvSpPr>
            <a:spLocks noGrp="1"/>
          </p:cNvSpPr>
          <p:nvPr>
            <p:ph type="title"/>
          </p:nvPr>
        </p:nvSpPr>
        <p:spPr/>
        <p:txBody>
          <a:bodyPr>
            <a:normAutofit/>
          </a:bodyPr>
          <a:lstStyle/>
          <a:p>
            <a:r>
              <a:rPr lang="en-US" dirty="0"/>
              <a:t>#3 Choice: Foster Strong Neighbourhoods</a:t>
            </a:r>
            <a:endParaRPr lang="en-CA" dirty="0"/>
          </a:p>
        </p:txBody>
      </p:sp>
      <p:sp>
        <p:nvSpPr>
          <p:cNvPr id="3" name="Content Placeholder 2">
            <a:extLst>
              <a:ext uri="{FF2B5EF4-FFF2-40B4-BE49-F238E27FC236}">
                <a16:creationId xmlns:a16="http://schemas.microsoft.com/office/drawing/2014/main" id="{F8BB884B-6699-CD49-BEBA-75DE25C59C4C}"/>
              </a:ext>
            </a:extLst>
          </p:cNvPr>
          <p:cNvSpPr>
            <a:spLocks noGrp="1"/>
          </p:cNvSpPr>
          <p:nvPr>
            <p:ph idx="1"/>
          </p:nvPr>
        </p:nvSpPr>
        <p:spPr/>
        <p:txBody>
          <a:bodyPr/>
          <a:lstStyle/>
          <a:p>
            <a:pPr marL="0" indent="0">
              <a:buNone/>
            </a:pPr>
            <a:endParaRPr lang="en-US" dirty="0"/>
          </a:p>
          <a:p>
            <a:endParaRPr lang="en-CA" dirty="0"/>
          </a:p>
        </p:txBody>
      </p:sp>
      <p:pic>
        <p:nvPicPr>
          <p:cNvPr id="6" name="Picture 5">
            <a:extLst>
              <a:ext uri="{FF2B5EF4-FFF2-40B4-BE49-F238E27FC236}">
                <a16:creationId xmlns:a16="http://schemas.microsoft.com/office/drawing/2014/main" id="{1A4D6621-3E7A-15AD-4796-E74B78B856CE}"/>
              </a:ext>
            </a:extLst>
          </p:cNvPr>
          <p:cNvPicPr>
            <a:picLocks noChangeAspect="1"/>
          </p:cNvPicPr>
          <p:nvPr/>
        </p:nvPicPr>
        <p:blipFill>
          <a:blip r:embed="rId4"/>
          <a:stretch>
            <a:fillRect/>
          </a:stretch>
        </p:blipFill>
        <p:spPr>
          <a:xfrm>
            <a:off x="1035858" y="1511066"/>
            <a:ext cx="8456513" cy="5184000"/>
          </a:xfrm>
          <a:prstGeom prst="rect">
            <a:avLst/>
          </a:prstGeom>
        </p:spPr>
      </p:pic>
    </p:spTree>
    <p:extLst>
      <p:ext uri="{BB962C8B-B14F-4D97-AF65-F5344CB8AC3E}">
        <p14:creationId xmlns:p14="http://schemas.microsoft.com/office/powerpoint/2010/main" val="6182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BA50-2949-9D40-1005-901B147C86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7280BB-D134-5ECF-2D2A-F5F94A5EC6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20" y="162934"/>
            <a:ext cx="922020" cy="525780"/>
          </a:xfrm>
          <a:prstGeom prst="rect">
            <a:avLst/>
          </a:prstGeom>
          <a:noFill/>
          <a:ln>
            <a:noFill/>
          </a:ln>
        </p:spPr>
      </p:pic>
      <p:sp>
        <p:nvSpPr>
          <p:cNvPr id="2" name="Title 1">
            <a:extLst>
              <a:ext uri="{FF2B5EF4-FFF2-40B4-BE49-F238E27FC236}">
                <a16:creationId xmlns:a16="http://schemas.microsoft.com/office/drawing/2014/main" id="{E71204F6-E3D6-EDB0-C13A-5BE22259FE18}"/>
              </a:ext>
            </a:extLst>
          </p:cNvPr>
          <p:cNvSpPr>
            <a:spLocks noGrp="1"/>
          </p:cNvSpPr>
          <p:nvPr>
            <p:ph type="title"/>
          </p:nvPr>
        </p:nvSpPr>
        <p:spPr/>
        <p:txBody>
          <a:bodyPr>
            <a:normAutofit/>
          </a:bodyPr>
          <a:lstStyle/>
          <a:p>
            <a:r>
              <a:rPr lang="en-US" dirty="0"/>
              <a:t>#4 Choice: TIED – Other Challenges and Update our Parks</a:t>
            </a:r>
            <a:endParaRPr lang="en-CA" dirty="0"/>
          </a:p>
        </p:txBody>
      </p:sp>
      <p:sp>
        <p:nvSpPr>
          <p:cNvPr id="3" name="Content Placeholder 2">
            <a:extLst>
              <a:ext uri="{FF2B5EF4-FFF2-40B4-BE49-F238E27FC236}">
                <a16:creationId xmlns:a16="http://schemas.microsoft.com/office/drawing/2014/main" id="{333E1A2F-A104-1C15-9AAB-3054EC991205}"/>
              </a:ext>
            </a:extLst>
          </p:cNvPr>
          <p:cNvSpPr>
            <a:spLocks noGrp="1"/>
          </p:cNvSpPr>
          <p:nvPr>
            <p:ph idx="1"/>
          </p:nvPr>
        </p:nvSpPr>
        <p:spPr/>
        <p:txBody>
          <a:bodyPr/>
          <a:lstStyle/>
          <a:p>
            <a:pPr marL="0" indent="0">
              <a:buNone/>
            </a:pPr>
            <a:endParaRPr lang="en-US" dirty="0"/>
          </a:p>
          <a:p>
            <a:endParaRPr lang="en-CA" dirty="0"/>
          </a:p>
        </p:txBody>
      </p:sp>
      <p:pic>
        <p:nvPicPr>
          <p:cNvPr id="7" name="Picture 6">
            <a:extLst>
              <a:ext uri="{FF2B5EF4-FFF2-40B4-BE49-F238E27FC236}">
                <a16:creationId xmlns:a16="http://schemas.microsoft.com/office/drawing/2014/main" id="{203C16B6-8B87-EC36-CFD1-AF271912A700}"/>
              </a:ext>
            </a:extLst>
          </p:cNvPr>
          <p:cNvPicPr>
            <a:picLocks noChangeAspect="1"/>
          </p:cNvPicPr>
          <p:nvPr/>
        </p:nvPicPr>
        <p:blipFill>
          <a:blip r:embed="rId4"/>
          <a:stretch>
            <a:fillRect/>
          </a:stretch>
        </p:blipFill>
        <p:spPr>
          <a:xfrm>
            <a:off x="65032" y="2075891"/>
            <a:ext cx="6030968" cy="3420000"/>
          </a:xfrm>
          <a:prstGeom prst="rect">
            <a:avLst/>
          </a:prstGeom>
        </p:spPr>
      </p:pic>
      <p:pic>
        <p:nvPicPr>
          <p:cNvPr id="9" name="Picture 8">
            <a:extLst>
              <a:ext uri="{FF2B5EF4-FFF2-40B4-BE49-F238E27FC236}">
                <a16:creationId xmlns:a16="http://schemas.microsoft.com/office/drawing/2014/main" id="{19C03EB4-B186-C6E1-ED5B-3D1C40F9A99C}"/>
              </a:ext>
            </a:extLst>
          </p:cNvPr>
          <p:cNvPicPr>
            <a:picLocks noChangeAspect="1"/>
          </p:cNvPicPr>
          <p:nvPr/>
        </p:nvPicPr>
        <p:blipFill>
          <a:blip r:embed="rId5"/>
          <a:stretch>
            <a:fillRect/>
          </a:stretch>
        </p:blipFill>
        <p:spPr>
          <a:xfrm>
            <a:off x="6162000" y="2684505"/>
            <a:ext cx="6030000" cy="3021921"/>
          </a:xfrm>
          <a:prstGeom prst="rect">
            <a:avLst/>
          </a:prstGeom>
        </p:spPr>
      </p:pic>
    </p:spTree>
    <p:extLst>
      <p:ext uri="{BB962C8B-B14F-4D97-AF65-F5344CB8AC3E}">
        <p14:creationId xmlns:p14="http://schemas.microsoft.com/office/powerpoint/2010/main" val="60514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1230</Words>
  <Application>Microsoft Office PowerPoint</Application>
  <PresentationFormat>Widescreen</PresentationFormat>
  <Paragraphs>89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Community Wish List </vt:lpstr>
      <vt:lpstr>Background</vt:lpstr>
      <vt:lpstr>Outcomes … are statistically significant!</vt:lpstr>
      <vt:lpstr>The Survey Questions</vt:lpstr>
      <vt:lpstr>#1 Choice: Approach the City to Improve Rec &amp; Sports!</vt:lpstr>
      <vt:lpstr>Tied: Community Space + Pickleball / Tennis Courts for top picks</vt:lpstr>
      <vt:lpstr>#2 Choice: Approach the City about Roads, Sidewalks and Community Entrance</vt:lpstr>
      <vt:lpstr>#3 Choice: Foster Strong Neighbourhoods</vt:lpstr>
      <vt:lpstr>#4 Choice: TIED – Other Challenges and Update our Parks</vt:lpstr>
      <vt:lpstr>Next Steps…</vt:lpstr>
      <vt:lpstr>Pickle ball and Tennis Court idea from community!</vt:lpstr>
      <vt:lpstr>Pickle ball and Tennis Court idea from community!</vt:lpstr>
      <vt:lpstr>Pickle ball and Tennis Court idea from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robertson</dc:creator>
  <cp:lastModifiedBy>laura robertson</cp:lastModifiedBy>
  <cp:revision>1</cp:revision>
  <dcterms:created xsi:type="dcterms:W3CDTF">2025-09-09T20:16:07Z</dcterms:created>
  <dcterms:modified xsi:type="dcterms:W3CDTF">2025-09-15T17:41:33Z</dcterms:modified>
</cp:coreProperties>
</file>